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86" r:id="rId2"/>
    <p:sldId id="374" r:id="rId3"/>
    <p:sldId id="375" r:id="rId4"/>
    <p:sldId id="376" r:id="rId5"/>
    <p:sldId id="377" r:id="rId6"/>
    <p:sldId id="381" r:id="rId7"/>
    <p:sldId id="380" r:id="rId8"/>
    <p:sldId id="379" r:id="rId9"/>
    <p:sldId id="384" r:id="rId10"/>
    <p:sldId id="383" r:id="rId11"/>
    <p:sldId id="385" r:id="rId12"/>
    <p:sldId id="389" r:id="rId13"/>
    <p:sldId id="387" r:id="rId1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48C"/>
    <a:srgbClr val="06D499"/>
    <a:srgbClr val="74B5FC"/>
    <a:srgbClr val="33CCFF"/>
    <a:srgbClr val="EF0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4" autoAdjust="0"/>
    <p:restoredTop sz="85237" autoAdjust="0"/>
  </p:normalViewPr>
  <p:slideViewPr>
    <p:cSldViewPr snapToGrid="0">
      <p:cViewPr varScale="1">
        <p:scale>
          <a:sx n="86" d="100"/>
          <a:sy n="86" d="100"/>
        </p:scale>
        <p:origin x="210"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8FAAC8E2-DA79-4919-858D-901A9B05BF88}" type="datetimeFigureOut">
              <a:rPr lang="lv-LV" smtClean="0"/>
              <a:t>25.10.2019</a:t>
            </a:fld>
            <a:endParaRPr lang="lv-LV"/>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36C4AFDE-FE8A-4ACB-AE8A-627410FD4759}" type="slidenum">
              <a:rPr lang="lv-LV" smtClean="0"/>
              <a:t>‹#›</a:t>
            </a:fld>
            <a:endParaRPr lang="lv-LV"/>
          </a:p>
        </p:txBody>
      </p:sp>
    </p:spTree>
    <p:extLst>
      <p:ext uri="{BB962C8B-B14F-4D97-AF65-F5344CB8AC3E}">
        <p14:creationId xmlns:p14="http://schemas.microsoft.com/office/powerpoint/2010/main" val="2074171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FC68CA27-AFA8-40D2-B80A-D72BA5A6068C}" type="datetimeFigureOut">
              <a:rPr lang="en-GB" smtClean="0"/>
              <a:t>25/10/2019</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92073DC0-C55D-417A-BE66-A96EC73C2A3B}" type="slidenum">
              <a:rPr lang="en-GB" smtClean="0"/>
              <a:t>‹#›</a:t>
            </a:fld>
            <a:endParaRPr lang="en-GB"/>
          </a:p>
        </p:txBody>
      </p:sp>
    </p:spTree>
    <p:extLst>
      <p:ext uri="{BB962C8B-B14F-4D97-AF65-F5344CB8AC3E}">
        <p14:creationId xmlns:p14="http://schemas.microsoft.com/office/powerpoint/2010/main" val="249123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Lobbying is an integral part of a healthy democracy, closely related to universal values such as freedom of speech and the right to petition of government. It allows for various interest groups to present their views on public decisions that may come to affect them. It also has the potential to enhance the quality of decision-making by providing channels for the input of expertise on increasingly technical issues to legislators and decision-makers.</a:t>
            </a:r>
            <a:endParaRPr lang="en-GB" dirty="0"/>
          </a:p>
        </p:txBody>
      </p:sp>
      <p:sp>
        <p:nvSpPr>
          <p:cNvPr id="4" name="Slide Number Placeholder 3"/>
          <p:cNvSpPr>
            <a:spLocks noGrp="1"/>
          </p:cNvSpPr>
          <p:nvPr>
            <p:ph type="sldNum" sz="quarter" idx="10"/>
          </p:nvPr>
        </p:nvSpPr>
        <p:spPr/>
        <p:txBody>
          <a:bodyPr/>
          <a:lstStyle/>
          <a:p>
            <a:fld id="{92073DC0-C55D-417A-BE66-A96EC73C2A3B}" type="slidenum">
              <a:rPr lang="en-GB" smtClean="0"/>
              <a:t>3</a:t>
            </a:fld>
            <a:endParaRPr lang="en-GB"/>
          </a:p>
        </p:txBody>
      </p:sp>
    </p:spTree>
    <p:extLst>
      <p:ext uri="{BB962C8B-B14F-4D97-AF65-F5344CB8AC3E}">
        <p14:creationId xmlns:p14="http://schemas.microsoft.com/office/powerpoint/2010/main" val="1676653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Why?</a:t>
            </a:r>
            <a:r>
              <a:rPr lang="en-GB" baseline="0" dirty="0" smtClean="0"/>
              <a:t> </a:t>
            </a:r>
          </a:p>
          <a:p>
            <a:r>
              <a:rPr lang="en-GB" baseline="0" dirty="0" smtClean="0"/>
              <a:t>On one side, </a:t>
            </a:r>
            <a:r>
              <a:rPr lang="en-GB" b="1" baseline="0" dirty="0" smtClean="0"/>
              <a:t>growing complexity of issues </a:t>
            </a:r>
            <a:r>
              <a:rPr lang="en-GB" baseline="0" dirty="0" smtClean="0"/>
              <a:t>and need from executives and legislatures to have technical expertise.</a:t>
            </a:r>
          </a:p>
          <a:p>
            <a:r>
              <a:rPr lang="it-IT" baseline="0" dirty="0" smtClean="0"/>
              <a:t>On the other side, </a:t>
            </a:r>
            <a:r>
              <a:rPr lang="it-IT" b="1" baseline="0" dirty="0" smtClean="0"/>
              <a:t>privatization</a:t>
            </a:r>
            <a:r>
              <a:rPr lang="it-IT" baseline="0" dirty="0" smtClean="0"/>
              <a:t> of national economies and public services. </a:t>
            </a:r>
            <a:endParaRPr lang="it-IT" dirty="0" smtClean="0"/>
          </a:p>
        </p:txBody>
      </p:sp>
      <p:sp>
        <p:nvSpPr>
          <p:cNvPr id="4" name="Slide Number Placeholder 3"/>
          <p:cNvSpPr>
            <a:spLocks noGrp="1"/>
          </p:cNvSpPr>
          <p:nvPr>
            <p:ph type="sldNum" sz="quarter" idx="10"/>
          </p:nvPr>
        </p:nvSpPr>
        <p:spPr/>
        <p:txBody>
          <a:bodyPr/>
          <a:lstStyle/>
          <a:p>
            <a:fld id="{92073DC0-C55D-417A-BE66-A96EC73C2A3B}" type="slidenum">
              <a:rPr lang="en-GB" smtClean="0"/>
              <a:t>4</a:t>
            </a:fld>
            <a:endParaRPr lang="en-GB"/>
          </a:p>
        </p:txBody>
      </p:sp>
    </p:spTree>
    <p:extLst>
      <p:ext uri="{BB962C8B-B14F-4D97-AF65-F5344CB8AC3E}">
        <p14:creationId xmlns:p14="http://schemas.microsoft.com/office/powerpoint/2010/main" val="3248857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What about citizens?</a:t>
            </a:r>
          </a:p>
          <a:p>
            <a:r>
              <a:rPr lang="en-GB" dirty="0" smtClean="0"/>
              <a:t>The interaction of individual citizens with public officials concerning their private affairs shall not be considered lobbying, save for where it may concern individual economic interests of sufficient size or importance so as to potentially compromise public interest.</a:t>
            </a:r>
            <a:endParaRPr lang="en-GB" dirty="0"/>
          </a:p>
        </p:txBody>
      </p:sp>
      <p:sp>
        <p:nvSpPr>
          <p:cNvPr id="4" name="Slide Number Placeholder 3"/>
          <p:cNvSpPr>
            <a:spLocks noGrp="1"/>
          </p:cNvSpPr>
          <p:nvPr>
            <p:ph type="sldNum" sz="quarter" idx="10"/>
          </p:nvPr>
        </p:nvSpPr>
        <p:spPr/>
        <p:txBody>
          <a:bodyPr/>
          <a:lstStyle/>
          <a:p>
            <a:fld id="{92073DC0-C55D-417A-BE66-A96EC73C2A3B}" type="slidenum">
              <a:rPr lang="en-GB" smtClean="0"/>
              <a:t>6</a:t>
            </a:fld>
            <a:endParaRPr lang="en-GB"/>
          </a:p>
        </p:txBody>
      </p:sp>
    </p:spTree>
    <p:extLst>
      <p:ext uri="{BB962C8B-B14F-4D97-AF65-F5344CB8AC3E}">
        <p14:creationId xmlns:p14="http://schemas.microsoft.com/office/powerpoint/2010/main" val="1310946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1" dirty="0" smtClean="0"/>
              <a:t>Registry</a:t>
            </a:r>
            <a:r>
              <a:rPr lang="it-IT" dirty="0" smtClean="0"/>
              <a:t>:</a:t>
            </a:r>
            <a:r>
              <a:rPr lang="it-IT" baseline="0" dirty="0" smtClean="0"/>
              <a:t> France + Ireland + UK + Germany + US + Canada + Montenegro + Slovenia + Finland</a:t>
            </a:r>
            <a:endParaRPr lang="en-GB" dirty="0"/>
          </a:p>
        </p:txBody>
      </p:sp>
      <p:sp>
        <p:nvSpPr>
          <p:cNvPr id="4" name="Slide Number Placeholder 3"/>
          <p:cNvSpPr>
            <a:spLocks noGrp="1"/>
          </p:cNvSpPr>
          <p:nvPr>
            <p:ph type="sldNum" sz="quarter" idx="10"/>
          </p:nvPr>
        </p:nvSpPr>
        <p:spPr/>
        <p:txBody>
          <a:bodyPr/>
          <a:lstStyle/>
          <a:p>
            <a:fld id="{92073DC0-C55D-417A-BE66-A96EC73C2A3B}" type="slidenum">
              <a:rPr lang="en-GB" smtClean="0"/>
              <a:t>8</a:t>
            </a:fld>
            <a:endParaRPr lang="en-GB"/>
          </a:p>
        </p:txBody>
      </p:sp>
    </p:spTree>
    <p:extLst>
      <p:ext uri="{BB962C8B-B14F-4D97-AF65-F5344CB8AC3E}">
        <p14:creationId xmlns:p14="http://schemas.microsoft.com/office/powerpoint/2010/main" val="1286045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mn-lt"/>
                <a:ea typeface="+mn-ea"/>
                <a:cs typeface="+mn-cs"/>
              </a:rPr>
              <a:t>Violations: </a:t>
            </a:r>
            <a:r>
              <a:rPr lang="en-GB" sz="1200" b="0" i="0" u="none" strike="noStrike" kern="1200" baseline="0" dirty="0" smtClean="0">
                <a:solidFill>
                  <a:schemeClr val="tx1"/>
                </a:solidFill>
                <a:latin typeface="+mn-lt"/>
                <a:ea typeface="+mn-ea"/>
                <a:cs typeface="+mn-cs"/>
              </a:rPr>
              <a:t>Unregistered lobbying + Delayed reporting + False reporting + Violating the code of conduct + Obstructing verifications </a:t>
            </a:r>
            <a:endParaRPr lang="en-GB" dirty="0"/>
          </a:p>
        </p:txBody>
      </p:sp>
      <p:sp>
        <p:nvSpPr>
          <p:cNvPr id="4" name="Slide Number Placeholder 3"/>
          <p:cNvSpPr>
            <a:spLocks noGrp="1"/>
          </p:cNvSpPr>
          <p:nvPr>
            <p:ph type="sldNum" sz="quarter" idx="10"/>
          </p:nvPr>
        </p:nvSpPr>
        <p:spPr/>
        <p:txBody>
          <a:bodyPr/>
          <a:lstStyle/>
          <a:p>
            <a:fld id="{92073DC0-C55D-417A-BE66-A96EC73C2A3B}" type="slidenum">
              <a:rPr lang="en-GB" smtClean="0"/>
              <a:t>9</a:t>
            </a:fld>
            <a:endParaRPr lang="en-GB"/>
          </a:p>
        </p:txBody>
      </p:sp>
    </p:spTree>
    <p:extLst>
      <p:ext uri="{BB962C8B-B14F-4D97-AF65-F5344CB8AC3E}">
        <p14:creationId xmlns:p14="http://schemas.microsoft.com/office/powerpoint/2010/main" val="1717555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073DC0-C55D-417A-BE66-A96EC73C2A3B}" type="slidenum">
              <a:rPr lang="en-GB" smtClean="0"/>
              <a:t>11</a:t>
            </a:fld>
            <a:endParaRPr lang="en-GB"/>
          </a:p>
        </p:txBody>
      </p:sp>
    </p:spTree>
    <p:extLst>
      <p:ext uri="{BB962C8B-B14F-4D97-AF65-F5344CB8AC3E}">
        <p14:creationId xmlns:p14="http://schemas.microsoft.com/office/powerpoint/2010/main" val="2292089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80C3761-DA61-408F-A3CD-41483EFFE0E2}" type="datetimeFigureOut">
              <a:rPr lang="en-GB" smtClean="0"/>
              <a:t>25/10/2019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482E3D-7776-409D-B29E-6F19F7E5E743}" type="slidenum">
              <a:rPr lang="en-GB" smtClean="0"/>
              <a:t>‹#›</a:t>
            </a:fld>
            <a:endParaRPr lang="en-GB"/>
          </a:p>
        </p:txBody>
      </p:sp>
    </p:spTree>
    <p:extLst>
      <p:ext uri="{BB962C8B-B14F-4D97-AF65-F5344CB8AC3E}">
        <p14:creationId xmlns:p14="http://schemas.microsoft.com/office/powerpoint/2010/main" val="3775074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0C3761-DA61-408F-A3CD-41483EFFE0E2}" type="datetimeFigureOut">
              <a:rPr lang="en-GB" smtClean="0"/>
              <a:t>25/10/2019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482E3D-7776-409D-B29E-6F19F7E5E743}" type="slidenum">
              <a:rPr lang="en-GB" smtClean="0"/>
              <a:t>‹#›</a:t>
            </a:fld>
            <a:endParaRPr lang="en-GB"/>
          </a:p>
        </p:txBody>
      </p:sp>
    </p:spTree>
    <p:extLst>
      <p:ext uri="{BB962C8B-B14F-4D97-AF65-F5344CB8AC3E}">
        <p14:creationId xmlns:p14="http://schemas.microsoft.com/office/powerpoint/2010/main" val="672817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0C3761-DA61-408F-A3CD-41483EFFE0E2}" type="datetimeFigureOut">
              <a:rPr lang="en-GB" smtClean="0"/>
              <a:t>25/10/2019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482E3D-7776-409D-B29E-6F19F7E5E743}" type="slidenum">
              <a:rPr lang="en-GB" smtClean="0"/>
              <a:t>‹#›</a:t>
            </a:fld>
            <a:endParaRPr lang="en-GB"/>
          </a:p>
        </p:txBody>
      </p:sp>
    </p:spTree>
    <p:extLst>
      <p:ext uri="{BB962C8B-B14F-4D97-AF65-F5344CB8AC3E}">
        <p14:creationId xmlns:p14="http://schemas.microsoft.com/office/powerpoint/2010/main" val="335707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0C3761-DA61-408F-A3CD-41483EFFE0E2}" type="datetimeFigureOut">
              <a:rPr lang="en-GB" smtClean="0"/>
              <a:t>25/10/2019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482E3D-7776-409D-B29E-6F19F7E5E743}" type="slidenum">
              <a:rPr lang="en-GB" smtClean="0"/>
              <a:t>‹#›</a:t>
            </a:fld>
            <a:endParaRPr lang="en-GB"/>
          </a:p>
        </p:txBody>
      </p:sp>
    </p:spTree>
    <p:extLst>
      <p:ext uri="{BB962C8B-B14F-4D97-AF65-F5344CB8AC3E}">
        <p14:creationId xmlns:p14="http://schemas.microsoft.com/office/powerpoint/2010/main" val="302804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C3761-DA61-408F-A3CD-41483EFFE0E2}" type="datetimeFigureOut">
              <a:rPr lang="en-GB" smtClean="0"/>
              <a:t>25/10/2019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482E3D-7776-409D-B29E-6F19F7E5E743}" type="slidenum">
              <a:rPr lang="en-GB" smtClean="0"/>
              <a:t>‹#›</a:t>
            </a:fld>
            <a:endParaRPr lang="en-GB"/>
          </a:p>
        </p:txBody>
      </p:sp>
    </p:spTree>
    <p:extLst>
      <p:ext uri="{BB962C8B-B14F-4D97-AF65-F5344CB8AC3E}">
        <p14:creationId xmlns:p14="http://schemas.microsoft.com/office/powerpoint/2010/main" val="35403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80C3761-DA61-408F-A3CD-41483EFFE0E2}" type="datetimeFigureOut">
              <a:rPr lang="en-GB" smtClean="0"/>
              <a:t>25/10/2019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482E3D-7776-409D-B29E-6F19F7E5E743}" type="slidenum">
              <a:rPr lang="en-GB" smtClean="0"/>
              <a:t>‹#›</a:t>
            </a:fld>
            <a:endParaRPr lang="en-GB"/>
          </a:p>
        </p:txBody>
      </p:sp>
    </p:spTree>
    <p:extLst>
      <p:ext uri="{BB962C8B-B14F-4D97-AF65-F5344CB8AC3E}">
        <p14:creationId xmlns:p14="http://schemas.microsoft.com/office/powerpoint/2010/main" val="2060481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80C3761-DA61-408F-A3CD-41483EFFE0E2}" type="datetimeFigureOut">
              <a:rPr lang="en-GB" smtClean="0"/>
              <a:t>25/10/2019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482E3D-7776-409D-B29E-6F19F7E5E743}" type="slidenum">
              <a:rPr lang="en-GB" smtClean="0"/>
              <a:t>‹#›</a:t>
            </a:fld>
            <a:endParaRPr lang="en-GB"/>
          </a:p>
        </p:txBody>
      </p:sp>
    </p:spTree>
    <p:extLst>
      <p:ext uri="{BB962C8B-B14F-4D97-AF65-F5344CB8AC3E}">
        <p14:creationId xmlns:p14="http://schemas.microsoft.com/office/powerpoint/2010/main" val="184323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80C3761-DA61-408F-A3CD-41483EFFE0E2}" type="datetimeFigureOut">
              <a:rPr lang="en-GB" smtClean="0"/>
              <a:t>25/10/2019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482E3D-7776-409D-B29E-6F19F7E5E743}" type="slidenum">
              <a:rPr lang="en-GB" smtClean="0"/>
              <a:t>‹#›</a:t>
            </a:fld>
            <a:endParaRPr lang="en-GB"/>
          </a:p>
        </p:txBody>
      </p:sp>
    </p:spTree>
    <p:extLst>
      <p:ext uri="{BB962C8B-B14F-4D97-AF65-F5344CB8AC3E}">
        <p14:creationId xmlns:p14="http://schemas.microsoft.com/office/powerpoint/2010/main" val="3922785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C3761-DA61-408F-A3CD-41483EFFE0E2}" type="datetimeFigureOut">
              <a:rPr lang="en-GB" smtClean="0"/>
              <a:t>25/10/2019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482E3D-7776-409D-B29E-6F19F7E5E743}" type="slidenum">
              <a:rPr lang="en-GB" smtClean="0"/>
              <a:t>‹#›</a:t>
            </a:fld>
            <a:endParaRPr lang="en-GB"/>
          </a:p>
        </p:txBody>
      </p:sp>
    </p:spTree>
    <p:extLst>
      <p:ext uri="{BB962C8B-B14F-4D97-AF65-F5344CB8AC3E}">
        <p14:creationId xmlns:p14="http://schemas.microsoft.com/office/powerpoint/2010/main" val="421173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C3761-DA61-408F-A3CD-41483EFFE0E2}" type="datetimeFigureOut">
              <a:rPr lang="en-GB" smtClean="0"/>
              <a:t>25/10/2019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482E3D-7776-409D-B29E-6F19F7E5E743}" type="slidenum">
              <a:rPr lang="en-GB" smtClean="0"/>
              <a:t>‹#›</a:t>
            </a:fld>
            <a:endParaRPr lang="en-GB"/>
          </a:p>
        </p:txBody>
      </p:sp>
    </p:spTree>
    <p:extLst>
      <p:ext uri="{BB962C8B-B14F-4D97-AF65-F5344CB8AC3E}">
        <p14:creationId xmlns:p14="http://schemas.microsoft.com/office/powerpoint/2010/main" val="2756394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C3761-DA61-408F-A3CD-41483EFFE0E2}" type="datetimeFigureOut">
              <a:rPr lang="en-GB" smtClean="0"/>
              <a:t>25/10/2019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482E3D-7776-409D-B29E-6F19F7E5E743}" type="slidenum">
              <a:rPr lang="en-GB" smtClean="0"/>
              <a:t>‹#›</a:t>
            </a:fld>
            <a:endParaRPr lang="en-GB"/>
          </a:p>
        </p:txBody>
      </p:sp>
    </p:spTree>
    <p:extLst>
      <p:ext uri="{BB962C8B-B14F-4D97-AF65-F5344CB8AC3E}">
        <p14:creationId xmlns:p14="http://schemas.microsoft.com/office/powerpoint/2010/main" val="163386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9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C3761-DA61-408F-A3CD-41483EFFE0E2}" type="datetimeFigureOut">
              <a:rPr lang="en-GB" smtClean="0"/>
              <a:t>25/10/2019</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82E3D-7776-409D-B29E-6F19F7E5E743}" type="slidenum">
              <a:rPr lang="en-GB" smtClean="0"/>
              <a:t>‹#›</a:t>
            </a:fld>
            <a:endParaRPr lang="en-GB"/>
          </a:p>
        </p:txBody>
      </p:sp>
    </p:spTree>
    <p:extLst>
      <p:ext uri="{BB962C8B-B14F-4D97-AF65-F5344CB8AC3E}">
        <p14:creationId xmlns:p14="http://schemas.microsoft.com/office/powerpoint/2010/main" val="148777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91812"/>
            <a:ext cx="10972799" cy="2368819"/>
          </a:xfrm>
        </p:spPr>
        <p:txBody>
          <a:bodyPr>
            <a:noAutofit/>
          </a:bodyPr>
          <a:lstStyle/>
          <a:p>
            <a:pPr>
              <a:lnSpc>
                <a:spcPct val="150000"/>
              </a:lnSpc>
            </a:pPr>
            <a:r>
              <a:rPr lang="en-GB" b="1" dirty="0">
                <a:solidFill>
                  <a:srgbClr val="002060"/>
                </a:solidFill>
                <a:latin typeface="Bahnschrift Light Condensed" panose="020B0502040204020203" pitchFamily="34" charset="0"/>
                <a:ea typeface="+mn-ea"/>
                <a:cs typeface="+mn-cs"/>
              </a:rPr>
              <a:t>Lobbying</a:t>
            </a:r>
            <a:br>
              <a:rPr lang="en-GB" b="1" dirty="0">
                <a:solidFill>
                  <a:srgbClr val="002060"/>
                </a:solidFill>
                <a:latin typeface="Bahnschrift Light Condensed" panose="020B0502040204020203" pitchFamily="34" charset="0"/>
                <a:ea typeface="+mn-ea"/>
                <a:cs typeface="+mn-cs"/>
              </a:rPr>
            </a:br>
            <a:r>
              <a:rPr lang="en-GB" b="1" dirty="0">
                <a:solidFill>
                  <a:srgbClr val="002060"/>
                </a:solidFill>
                <a:latin typeface="Bahnschrift Light Condensed" panose="020B0502040204020203" pitchFamily="34" charset="0"/>
                <a:ea typeface="+mn-ea"/>
                <a:cs typeface="+mn-cs"/>
              </a:rPr>
              <a:t>A Framework for Regulation</a:t>
            </a:r>
          </a:p>
        </p:txBody>
      </p:sp>
      <p:sp>
        <p:nvSpPr>
          <p:cNvPr id="3" name="Subtitle 2"/>
          <p:cNvSpPr>
            <a:spLocks noGrp="1"/>
          </p:cNvSpPr>
          <p:nvPr>
            <p:ph type="subTitle" idx="1"/>
          </p:nvPr>
        </p:nvSpPr>
        <p:spPr>
          <a:xfrm>
            <a:off x="1523999" y="4797487"/>
            <a:ext cx="9144000" cy="1571091"/>
          </a:xfrm>
        </p:spPr>
        <p:txBody>
          <a:bodyPr>
            <a:normAutofit fontScale="92500" lnSpcReduction="10000"/>
          </a:bodyPr>
          <a:lstStyle/>
          <a:p>
            <a:endParaRPr lang="en-US" sz="100" dirty="0" smtClean="0">
              <a:solidFill>
                <a:srgbClr val="002060"/>
              </a:solidFill>
            </a:endParaRPr>
          </a:p>
          <a:p>
            <a:endParaRPr lang="en-US" sz="1800" dirty="0">
              <a:solidFill>
                <a:srgbClr val="002060"/>
              </a:solidFill>
            </a:endParaRPr>
          </a:p>
          <a:p>
            <a:r>
              <a:rPr lang="en-US" sz="2600" b="1" dirty="0" smtClean="0">
                <a:solidFill>
                  <a:srgbClr val="002060"/>
                </a:solidFill>
              </a:rPr>
              <a:t>Jacopo Leone</a:t>
            </a:r>
          </a:p>
          <a:p>
            <a:r>
              <a:rPr lang="en-US" sz="1800" i="1" dirty="0" smtClean="0">
                <a:solidFill>
                  <a:srgbClr val="002060"/>
                </a:solidFill>
              </a:rPr>
              <a:t>Democratic Governance Officer</a:t>
            </a:r>
          </a:p>
          <a:p>
            <a:r>
              <a:rPr lang="en-US" sz="1800" dirty="0" smtClean="0">
                <a:solidFill>
                  <a:srgbClr val="002060"/>
                </a:solidFill>
              </a:rPr>
              <a:t>OSCE Office for Democratic Institutions and Human Rights (ODIHR)</a:t>
            </a:r>
            <a:endParaRPr lang="en-GB" sz="1800"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23" y="399722"/>
            <a:ext cx="1936751" cy="156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282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116419" y="563524"/>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210493"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63456"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398641"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04567"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57530"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851604"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67832"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9763348" y="265803"/>
            <a:ext cx="584791" cy="574158"/>
          </a:xfrm>
          <a:prstGeom prst="ellipse">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8195041"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663957"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114261"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564565"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2019299"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11308614"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 y="925947"/>
            <a:ext cx="12191999" cy="707886"/>
          </a:xfrm>
          <a:prstGeom prst="rect">
            <a:avLst/>
          </a:prstGeom>
          <a:noFill/>
        </p:spPr>
        <p:txBody>
          <a:bodyPr wrap="square" rtlCol="0">
            <a:spAutoFit/>
          </a:bodyPr>
          <a:lstStyle/>
          <a:p>
            <a:pPr algn="ctr"/>
            <a:r>
              <a:rPr lang="it-IT" sz="4000" b="1" dirty="0" smtClean="0">
                <a:solidFill>
                  <a:srgbClr val="002060"/>
                </a:solidFill>
                <a:latin typeface="Bahnschrift Light Condensed" panose="020B0502040204020203" pitchFamily="34" charset="0"/>
              </a:rPr>
              <a:t>+ PUBLIC PARTICIPATION</a:t>
            </a:r>
          </a:p>
        </p:txBody>
      </p:sp>
      <p:sp>
        <p:nvSpPr>
          <p:cNvPr id="3" name="Oval Callout 2"/>
          <p:cNvSpPr/>
          <p:nvPr/>
        </p:nvSpPr>
        <p:spPr>
          <a:xfrm>
            <a:off x="3014283" y="2261937"/>
            <a:ext cx="6163433" cy="3705726"/>
          </a:xfrm>
          <a:prstGeom prst="wedgeEllipseCallout">
            <a:avLst>
              <a:gd name="adj1" fmla="val -40874"/>
              <a:gd name="adj2" fmla="val 61201"/>
            </a:avLst>
          </a:prstGeom>
          <a:solidFill>
            <a:schemeClr val="accent1">
              <a:alpha val="29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3356283" y="2667778"/>
            <a:ext cx="5479432" cy="3685561"/>
          </a:xfrm>
          <a:prstGeom prst="rect">
            <a:avLst/>
          </a:prstGeom>
          <a:noFill/>
        </p:spPr>
        <p:txBody>
          <a:bodyPr wrap="square" rtlCol="0">
            <a:spAutoFit/>
          </a:bodyPr>
          <a:lstStyle>
            <a:defPPr>
              <a:defRPr lang="en-US"/>
            </a:defPPr>
          </a:lstStyle>
          <a:p>
            <a:pPr algn="ctr">
              <a:lnSpc>
                <a:spcPct val="150000"/>
              </a:lnSpc>
            </a:pPr>
            <a:r>
              <a:rPr lang="it-IT" sz="3200" b="1" dirty="0" smtClean="0">
                <a:solidFill>
                  <a:srgbClr val="002060"/>
                </a:solidFill>
                <a:latin typeface="Bahnschrift Light Condensed" panose="020B0502040204020203" pitchFamily="34" charset="0"/>
              </a:rPr>
              <a:t>PUBLIC CONSLUTATION PROCESSES</a:t>
            </a:r>
          </a:p>
          <a:p>
            <a:pPr algn="ctr">
              <a:lnSpc>
                <a:spcPct val="150000"/>
              </a:lnSpc>
            </a:pPr>
            <a:r>
              <a:rPr lang="it-IT" sz="3200" b="1" dirty="0" smtClean="0">
                <a:solidFill>
                  <a:srgbClr val="002060"/>
                </a:solidFill>
                <a:latin typeface="Bahnschrift Light Condensed" panose="020B0502040204020203" pitchFamily="34" charset="0"/>
              </a:rPr>
              <a:t>ENSURE EQUAL ACCESS</a:t>
            </a:r>
          </a:p>
          <a:p>
            <a:pPr algn="ctr">
              <a:lnSpc>
                <a:spcPct val="150000"/>
              </a:lnSpc>
            </a:pPr>
            <a:r>
              <a:rPr lang="it-IT" sz="3200" b="1" dirty="0" smtClean="0">
                <a:solidFill>
                  <a:srgbClr val="002060"/>
                </a:solidFill>
                <a:latin typeface="Bahnschrift Light Condensed" panose="020B0502040204020203" pitchFamily="34" charset="0"/>
              </a:rPr>
              <a:t>RESPONSIVENESS</a:t>
            </a:r>
          </a:p>
          <a:p>
            <a:pPr algn="ctr">
              <a:lnSpc>
                <a:spcPct val="150000"/>
              </a:lnSpc>
            </a:pPr>
            <a:r>
              <a:rPr lang="it-IT" sz="3200" b="1" dirty="0" smtClean="0">
                <a:solidFill>
                  <a:srgbClr val="002060"/>
                </a:solidFill>
                <a:latin typeface="Bahnschrift Light Condensed" panose="020B0502040204020203" pitchFamily="34" charset="0"/>
              </a:rPr>
              <a:t>INCLUSIVE ADVISORY GROUPS</a:t>
            </a:r>
          </a:p>
          <a:p>
            <a:pPr algn="ctr">
              <a:lnSpc>
                <a:spcPct val="150000"/>
              </a:lnSpc>
            </a:pPr>
            <a:endParaRPr lang="it-IT" sz="3200" b="1" dirty="0" smtClean="0">
              <a:solidFill>
                <a:srgbClr val="002060"/>
              </a:solidFill>
              <a:latin typeface="Bahnschrift Light Condensed" panose="020B0502040204020203" pitchFamily="34" charset="0"/>
            </a:endParaRPr>
          </a:p>
        </p:txBody>
      </p:sp>
    </p:spTree>
    <p:extLst>
      <p:ext uri="{BB962C8B-B14F-4D97-AF65-F5344CB8AC3E}">
        <p14:creationId xmlns:p14="http://schemas.microsoft.com/office/powerpoint/2010/main" val="174017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116419" y="563524"/>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210493"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63456"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398641"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04567"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57530"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851604"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67832"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9763348"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8195041"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663957"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114261"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564565"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2019299"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11308614" y="265803"/>
            <a:ext cx="584791" cy="574158"/>
          </a:xfrm>
          <a:prstGeom prst="ellipse">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 y="925947"/>
            <a:ext cx="12191999" cy="769441"/>
          </a:xfrm>
          <a:prstGeom prst="rect">
            <a:avLst/>
          </a:prstGeom>
          <a:noFill/>
        </p:spPr>
        <p:txBody>
          <a:bodyPr wrap="square" rtlCol="0">
            <a:spAutoFit/>
          </a:bodyPr>
          <a:lstStyle/>
          <a:p>
            <a:pPr algn="ctr"/>
            <a:r>
              <a:rPr lang="it-IT" sz="4400" b="1" dirty="0" smtClean="0">
                <a:solidFill>
                  <a:srgbClr val="002060"/>
                </a:solidFill>
                <a:latin typeface="Bahnschrift Light Condensed" panose="020B0502040204020203" pitchFamily="34" charset="0"/>
              </a:rPr>
              <a:t>WHAT ODIHR CAN OFFER</a:t>
            </a:r>
          </a:p>
        </p:txBody>
      </p:sp>
      <p:sp>
        <p:nvSpPr>
          <p:cNvPr id="3" name="Up Ribbon 2"/>
          <p:cNvSpPr/>
          <p:nvPr/>
        </p:nvSpPr>
        <p:spPr>
          <a:xfrm>
            <a:off x="2468990" y="2678363"/>
            <a:ext cx="7294358" cy="2884237"/>
          </a:xfrm>
          <a:prstGeom prst="ribbon2">
            <a:avLst>
              <a:gd name="adj1" fmla="val 16667"/>
              <a:gd name="adj2" fmla="val 72126"/>
            </a:avLst>
          </a:prstGeom>
          <a:solidFill>
            <a:schemeClr val="accent1">
              <a:alpha val="29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3300400" y="1950231"/>
            <a:ext cx="5479432" cy="4524315"/>
          </a:xfrm>
          <a:prstGeom prst="rect">
            <a:avLst/>
          </a:prstGeom>
          <a:noFill/>
        </p:spPr>
        <p:txBody>
          <a:bodyPr wrap="square" rtlCol="0">
            <a:spAutoFit/>
          </a:bodyPr>
          <a:lstStyle>
            <a:defPPr>
              <a:defRPr lang="en-US"/>
            </a:defPPr>
          </a:lstStyle>
          <a:p>
            <a:pPr marL="514350" indent="-514350" algn="ctr">
              <a:lnSpc>
                <a:spcPct val="150000"/>
              </a:lnSpc>
              <a:buAutoNum type="arabicPeriod"/>
            </a:pPr>
            <a:r>
              <a:rPr lang="it-IT" sz="3200" b="1" dirty="0" smtClean="0">
                <a:solidFill>
                  <a:srgbClr val="002060"/>
                </a:solidFill>
                <a:latin typeface="Bahnschrift Light Condensed" panose="020B0502040204020203" pitchFamily="34" charset="0"/>
              </a:rPr>
              <a:t>RESEARCH SUPPORT</a:t>
            </a:r>
          </a:p>
          <a:p>
            <a:pPr marL="514350" indent="-514350" algn="ctr">
              <a:lnSpc>
                <a:spcPct val="150000"/>
              </a:lnSpc>
              <a:buAutoNum type="arabicPeriod"/>
            </a:pPr>
            <a:r>
              <a:rPr lang="it-IT" sz="3200" b="1" dirty="0" smtClean="0">
                <a:solidFill>
                  <a:srgbClr val="002060"/>
                </a:solidFill>
                <a:latin typeface="Bahnschrift Light Condensed" panose="020B0502040204020203" pitchFamily="34" charset="0"/>
              </a:rPr>
              <a:t>LEGAL OPINION</a:t>
            </a:r>
          </a:p>
          <a:p>
            <a:pPr marL="514350" indent="-514350" algn="ctr">
              <a:lnSpc>
                <a:spcPct val="150000"/>
              </a:lnSpc>
              <a:buAutoNum type="arabicPeriod"/>
            </a:pPr>
            <a:r>
              <a:rPr lang="it-IT" sz="3200" b="1" dirty="0" smtClean="0">
                <a:solidFill>
                  <a:srgbClr val="002060"/>
                </a:solidFill>
                <a:latin typeface="Bahnschrift Light Condensed" panose="020B0502040204020203" pitchFamily="34" charset="0"/>
              </a:rPr>
              <a:t>PEER TO PEER EXCHANGE</a:t>
            </a:r>
          </a:p>
          <a:p>
            <a:pPr marL="514350" indent="-514350" algn="ctr">
              <a:lnSpc>
                <a:spcPct val="150000"/>
              </a:lnSpc>
              <a:buAutoNum type="arabicPeriod"/>
            </a:pPr>
            <a:r>
              <a:rPr lang="it-IT" sz="3200" b="1" dirty="0" smtClean="0">
                <a:solidFill>
                  <a:srgbClr val="002060"/>
                </a:solidFill>
                <a:latin typeface="Bahnschrift Light Condensed" panose="020B0502040204020203" pitchFamily="34" charset="0"/>
              </a:rPr>
              <a:t>TECHNICAL ASSISTANCE</a:t>
            </a:r>
          </a:p>
          <a:p>
            <a:pPr algn="ctr">
              <a:lnSpc>
                <a:spcPct val="150000"/>
              </a:lnSpc>
            </a:pPr>
            <a:r>
              <a:rPr lang="it-IT" sz="3200" b="1" dirty="0" smtClean="0">
                <a:solidFill>
                  <a:srgbClr val="002060"/>
                </a:solidFill>
                <a:latin typeface="Bahnschrift Light Condensed" panose="020B0502040204020203" pitchFamily="34" charset="0"/>
              </a:rPr>
              <a:t>+    CODE OF CONDUCT FOR MPs</a:t>
            </a:r>
          </a:p>
          <a:p>
            <a:pPr algn="ctr">
              <a:lnSpc>
                <a:spcPct val="150000"/>
              </a:lnSpc>
            </a:pPr>
            <a:r>
              <a:rPr lang="it-IT" sz="3200" b="1" dirty="0" smtClean="0">
                <a:solidFill>
                  <a:srgbClr val="002060"/>
                </a:solidFill>
                <a:latin typeface="Bahnschrift Light Condensed" panose="020B0502040204020203" pitchFamily="34" charset="0"/>
              </a:rPr>
              <a:t>+ OGP PARLIAMENT</a:t>
            </a:r>
          </a:p>
        </p:txBody>
      </p:sp>
    </p:spTree>
    <p:extLst>
      <p:ext uri="{BB962C8B-B14F-4D97-AF65-F5344CB8AC3E}">
        <p14:creationId xmlns:p14="http://schemas.microsoft.com/office/powerpoint/2010/main" val="202508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fade">
                                      <p:cBhvr>
                                        <p:cTn id="35" dur="1000"/>
                                        <p:tgtEl>
                                          <p:spTgt spid="23">
                                            <p:txEl>
                                              <p:pRg st="4" end="4"/>
                                            </p:txEl>
                                          </p:spTgt>
                                        </p:tgtEl>
                                      </p:cBhvr>
                                    </p:animEffect>
                                    <p:anim calcmode="lin" valueType="num">
                                      <p:cBhvr>
                                        <p:cTn id="36"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3">
                                            <p:txEl>
                                              <p:pRg st="5" end="5"/>
                                            </p:txEl>
                                          </p:spTgt>
                                        </p:tgtEl>
                                        <p:attrNameLst>
                                          <p:attrName>style.visibility</p:attrName>
                                        </p:attrNameLst>
                                      </p:cBhvr>
                                      <p:to>
                                        <p:strVal val="visible"/>
                                      </p:to>
                                    </p:set>
                                    <p:animEffect transition="in" filter="fade">
                                      <p:cBhvr>
                                        <p:cTn id="42" dur="1000"/>
                                        <p:tgtEl>
                                          <p:spTgt spid="23">
                                            <p:txEl>
                                              <p:pRg st="5" end="5"/>
                                            </p:txEl>
                                          </p:spTgt>
                                        </p:tgtEl>
                                      </p:cBhvr>
                                    </p:animEffect>
                                    <p:anim calcmode="lin" valueType="num">
                                      <p:cBhvr>
                                        <p:cTn id="43"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013" y="0"/>
            <a:ext cx="13751626" cy="6858000"/>
          </a:xfrm>
        </p:spPr>
      </p:pic>
    </p:spTree>
    <p:extLst>
      <p:ext uri="{BB962C8B-B14F-4D97-AF65-F5344CB8AC3E}">
        <p14:creationId xmlns:p14="http://schemas.microsoft.com/office/powerpoint/2010/main" val="2573394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890" y="2708910"/>
            <a:ext cx="10972799" cy="1345931"/>
          </a:xfrm>
        </p:spPr>
        <p:txBody>
          <a:bodyPr>
            <a:noAutofit/>
          </a:bodyPr>
          <a:lstStyle/>
          <a:p>
            <a:pPr>
              <a:lnSpc>
                <a:spcPct val="150000"/>
              </a:lnSpc>
            </a:pPr>
            <a:r>
              <a:rPr lang="en-GB" b="1" dirty="0" smtClean="0">
                <a:solidFill>
                  <a:srgbClr val="002060"/>
                </a:solidFill>
                <a:latin typeface="Bahnschrift Light Condensed" panose="020B0502040204020203" pitchFamily="34" charset="0"/>
                <a:ea typeface="+mn-ea"/>
                <a:cs typeface="+mn-cs"/>
              </a:rPr>
              <a:t>PALDIES</a:t>
            </a:r>
            <a:endParaRPr lang="en-GB" b="1" dirty="0">
              <a:solidFill>
                <a:srgbClr val="002060"/>
              </a:solidFill>
              <a:latin typeface="Bahnschrift Light Condensed" panose="020B0502040204020203" pitchFamily="34" charset="0"/>
              <a:ea typeface="+mn-ea"/>
              <a:cs typeface="+mn-cs"/>
            </a:endParaRPr>
          </a:p>
        </p:txBody>
      </p:sp>
      <p:sp>
        <p:nvSpPr>
          <p:cNvPr id="3" name="Subtitle 2"/>
          <p:cNvSpPr>
            <a:spLocks noGrp="1"/>
          </p:cNvSpPr>
          <p:nvPr>
            <p:ph type="subTitle" idx="1"/>
          </p:nvPr>
        </p:nvSpPr>
        <p:spPr>
          <a:xfrm>
            <a:off x="1523998" y="4546027"/>
            <a:ext cx="9144000" cy="1571091"/>
          </a:xfrm>
        </p:spPr>
        <p:txBody>
          <a:bodyPr>
            <a:normAutofit fontScale="92500" lnSpcReduction="10000"/>
          </a:bodyPr>
          <a:lstStyle/>
          <a:p>
            <a:endParaRPr lang="en-US" sz="100" dirty="0" smtClean="0">
              <a:solidFill>
                <a:srgbClr val="002060"/>
              </a:solidFill>
            </a:endParaRPr>
          </a:p>
          <a:p>
            <a:endParaRPr lang="en-US" sz="1800" dirty="0">
              <a:solidFill>
                <a:srgbClr val="002060"/>
              </a:solidFill>
            </a:endParaRPr>
          </a:p>
          <a:p>
            <a:r>
              <a:rPr lang="en-US" sz="2600" b="1" dirty="0" smtClean="0">
                <a:solidFill>
                  <a:srgbClr val="002060"/>
                </a:solidFill>
              </a:rPr>
              <a:t>Jacopo Leone</a:t>
            </a:r>
          </a:p>
          <a:p>
            <a:r>
              <a:rPr lang="en-US" sz="1800" i="1" dirty="0" smtClean="0">
                <a:solidFill>
                  <a:srgbClr val="002060"/>
                </a:solidFill>
              </a:rPr>
              <a:t>Democratic Governance Officer</a:t>
            </a:r>
          </a:p>
          <a:p>
            <a:r>
              <a:rPr lang="en-US" sz="1800" dirty="0" smtClean="0">
                <a:solidFill>
                  <a:srgbClr val="002060"/>
                </a:solidFill>
              </a:rPr>
              <a:t>OSCE Office for Democratic Institutions and Human Rights (ODIHR)</a:t>
            </a:r>
            <a:endParaRPr lang="en-GB" sz="1800"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22" y="654295"/>
            <a:ext cx="1936751" cy="156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241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527154" y="1019325"/>
            <a:ext cx="2593299" cy="2023672"/>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3403728" y="1019325"/>
            <a:ext cx="2593299" cy="2023672"/>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9254894" y="3502698"/>
            <a:ext cx="2593299" cy="2023672"/>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6323982" y="3497703"/>
            <a:ext cx="2593299" cy="2023672"/>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6323982" y="1019319"/>
            <a:ext cx="2593299" cy="2023672"/>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a:off x="9254894" y="1019325"/>
            <a:ext cx="2593299" cy="2023672"/>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3403728" y="3497703"/>
            <a:ext cx="2593299" cy="2023672"/>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ed Rectangle 26"/>
          <p:cNvSpPr/>
          <p:nvPr/>
        </p:nvSpPr>
        <p:spPr>
          <a:xfrm>
            <a:off x="527154" y="3497703"/>
            <a:ext cx="2593299" cy="2023672"/>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781986" y="1492546"/>
            <a:ext cx="2083633" cy="1077218"/>
          </a:xfrm>
          <a:prstGeom prst="rect">
            <a:avLst/>
          </a:prstGeom>
          <a:noFill/>
        </p:spPr>
        <p:txBody>
          <a:bodyPr wrap="square" rtlCol="0">
            <a:spAutoFit/>
          </a:bodyPr>
          <a:lstStyle/>
          <a:p>
            <a:pPr algn="ctr"/>
            <a:r>
              <a:rPr lang="it-IT" sz="3200" b="1" dirty="0" smtClean="0">
                <a:solidFill>
                  <a:srgbClr val="002060"/>
                </a:solidFill>
                <a:latin typeface="Bahnschrift Light Condensed" panose="020B0502040204020203" pitchFamily="34" charset="0"/>
              </a:rPr>
              <a:t>LOBBYING GOOD OR EVIL</a:t>
            </a:r>
          </a:p>
        </p:txBody>
      </p:sp>
      <p:sp>
        <p:nvSpPr>
          <p:cNvPr id="29" name="TextBox 28"/>
          <p:cNvSpPr txBox="1"/>
          <p:nvPr/>
        </p:nvSpPr>
        <p:spPr>
          <a:xfrm>
            <a:off x="3707570" y="1496077"/>
            <a:ext cx="2083633" cy="1077218"/>
          </a:xfrm>
          <a:prstGeom prst="rect">
            <a:avLst/>
          </a:prstGeom>
          <a:noFill/>
        </p:spPr>
        <p:txBody>
          <a:bodyPr wrap="square" rtlCol="0">
            <a:spAutoFit/>
          </a:bodyPr>
          <a:lstStyle/>
          <a:p>
            <a:pPr algn="ctr"/>
            <a:r>
              <a:rPr lang="it-IT" sz="3200" b="1" dirty="0" smtClean="0">
                <a:solidFill>
                  <a:srgbClr val="002060"/>
                </a:solidFill>
                <a:latin typeface="Bahnschrift Light Condensed" panose="020B0502040204020203" pitchFamily="34" charset="0"/>
              </a:rPr>
              <a:t>WHO REGULATES</a:t>
            </a:r>
          </a:p>
        </p:txBody>
      </p:sp>
      <p:sp>
        <p:nvSpPr>
          <p:cNvPr id="30" name="TextBox 29"/>
          <p:cNvSpPr txBox="1"/>
          <p:nvPr/>
        </p:nvSpPr>
        <p:spPr>
          <a:xfrm>
            <a:off x="6584144" y="1738767"/>
            <a:ext cx="2083633" cy="584775"/>
          </a:xfrm>
          <a:prstGeom prst="rect">
            <a:avLst/>
          </a:prstGeom>
          <a:noFill/>
        </p:spPr>
        <p:txBody>
          <a:bodyPr wrap="square" rtlCol="0">
            <a:spAutoFit/>
          </a:bodyPr>
          <a:lstStyle/>
          <a:p>
            <a:pPr algn="ctr"/>
            <a:r>
              <a:rPr lang="it-IT" sz="3200" b="1" dirty="0" smtClean="0">
                <a:solidFill>
                  <a:srgbClr val="002060"/>
                </a:solidFill>
                <a:latin typeface="Bahnschrift Light Condensed" panose="020B0502040204020203" pitchFamily="34" charset="0"/>
              </a:rPr>
              <a:t>SCOPE</a:t>
            </a:r>
          </a:p>
        </p:txBody>
      </p:sp>
      <p:sp>
        <p:nvSpPr>
          <p:cNvPr id="31" name="TextBox 30"/>
          <p:cNvSpPr txBox="1"/>
          <p:nvPr/>
        </p:nvSpPr>
        <p:spPr>
          <a:xfrm>
            <a:off x="9382310" y="1738766"/>
            <a:ext cx="2338466" cy="584775"/>
          </a:xfrm>
          <a:prstGeom prst="rect">
            <a:avLst/>
          </a:prstGeom>
          <a:noFill/>
        </p:spPr>
        <p:txBody>
          <a:bodyPr wrap="square" rtlCol="0">
            <a:spAutoFit/>
          </a:bodyPr>
          <a:lstStyle/>
          <a:p>
            <a:pPr algn="ctr"/>
            <a:r>
              <a:rPr lang="it-IT" sz="3200" b="1" dirty="0" smtClean="0">
                <a:solidFill>
                  <a:srgbClr val="002060"/>
                </a:solidFill>
                <a:latin typeface="Bahnschrift Light Condensed" panose="020B0502040204020203" pitchFamily="34" charset="0"/>
              </a:rPr>
              <a:t>TRANSPARENCY</a:t>
            </a:r>
          </a:p>
        </p:txBody>
      </p:sp>
      <p:sp>
        <p:nvSpPr>
          <p:cNvPr id="32" name="TextBox 31"/>
          <p:cNvSpPr txBox="1"/>
          <p:nvPr/>
        </p:nvSpPr>
        <p:spPr>
          <a:xfrm>
            <a:off x="781986" y="4217151"/>
            <a:ext cx="2083633" cy="584775"/>
          </a:xfrm>
          <a:prstGeom prst="rect">
            <a:avLst/>
          </a:prstGeom>
          <a:noFill/>
        </p:spPr>
        <p:txBody>
          <a:bodyPr wrap="square" rtlCol="0">
            <a:spAutoFit/>
          </a:bodyPr>
          <a:lstStyle/>
          <a:p>
            <a:pPr algn="ctr"/>
            <a:r>
              <a:rPr lang="it-IT" sz="3200" b="1" dirty="0" smtClean="0">
                <a:solidFill>
                  <a:srgbClr val="002060"/>
                </a:solidFill>
                <a:latin typeface="Bahnschrift Light Condensed" panose="020B0502040204020203" pitchFamily="34" charset="0"/>
              </a:rPr>
              <a:t>INTEGRITY</a:t>
            </a:r>
          </a:p>
        </p:txBody>
      </p:sp>
      <p:sp>
        <p:nvSpPr>
          <p:cNvPr id="33" name="TextBox 32"/>
          <p:cNvSpPr txBox="1"/>
          <p:nvPr/>
        </p:nvSpPr>
        <p:spPr>
          <a:xfrm>
            <a:off x="3658560" y="3970929"/>
            <a:ext cx="2083633" cy="1077218"/>
          </a:xfrm>
          <a:prstGeom prst="rect">
            <a:avLst/>
          </a:prstGeom>
          <a:noFill/>
        </p:spPr>
        <p:txBody>
          <a:bodyPr wrap="square" rtlCol="0">
            <a:spAutoFit/>
          </a:bodyPr>
          <a:lstStyle/>
          <a:p>
            <a:pPr algn="ctr"/>
            <a:r>
              <a:rPr lang="it-IT" sz="3200" b="1" dirty="0" smtClean="0">
                <a:solidFill>
                  <a:srgbClr val="002060"/>
                </a:solidFill>
                <a:latin typeface="Bahnschrift Light Condensed" panose="020B0502040204020203" pitchFamily="34" charset="0"/>
              </a:rPr>
              <a:t>AWARENESS &amp; SANCTIONS</a:t>
            </a:r>
          </a:p>
        </p:txBody>
      </p:sp>
      <p:sp>
        <p:nvSpPr>
          <p:cNvPr id="34" name="TextBox 33"/>
          <p:cNvSpPr txBox="1"/>
          <p:nvPr/>
        </p:nvSpPr>
        <p:spPr>
          <a:xfrm>
            <a:off x="6473342" y="3969465"/>
            <a:ext cx="2294577" cy="1077218"/>
          </a:xfrm>
          <a:prstGeom prst="rect">
            <a:avLst/>
          </a:prstGeom>
          <a:noFill/>
        </p:spPr>
        <p:txBody>
          <a:bodyPr wrap="square" rtlCol="0">
            <a:spAutoFit/>
          </a:bodyPr>
          <a:lstStyle/>
          <a:p>
            <a:pPr algn="ctr"/>
            <a:r>
              <a:rPr lang="it-IT" sz="3200" b="1" dirty="0" smtClean="0">
                <a:solidFill>
                  <a:srgbClr val="002060"/>
                </a:solidFill>
                <a:latin typeface="Bahnschrift Light Condensed" panose="020B0502040204020203" pitchFamily="34" charset="0"/>
              </a:rPr>
              <a:t>+ PUBLIC PARTICIPATION</a:t>
            </a:r>
          </a:p>
        </p:txBody>
      </p:sp>
      <p:sp>
        <p:nvSpPr>
          <p:cNvPr id="35" name="TextBox 34"/>
          <p:cNvSpPr txBox="1"/>
          <p:nvPr/>
        </p:nvSpPr>
        <p:spPr>
          <a:xfrm>
            <a:off x="9509727" y="3969465"/>
            <a:ext cx="2083633" cy="1077218"/>
          </a:xfrm>
          <a:prstGeom prst="rect">
            <a:avLst/>
          </a:prstGeom>
          <a:noFill/>
        </p:spPr>
        <p:txBody>
          <a:bodyPr wrap="square" rtlCol="0">
            <a:spAutoFit/>
          </a:bodyPr>
          <a:lstStyle/>
          <a:p>
            <a:pPr algn="ctr"/>
            <a:r>
              <a:rPr lang="it-IT" sz="3200" b="1" dirty="0" smtClean="0">
                <a:solidFill>
                  <a:srgbClr val="002060"/>
                </a:solidFill>
                <a:latin typeface="Bahnschrift Light Condensed" panose="020B0502040204020203" pitchFamily="34" charset="0"/>
              </a:rPr>
              <a:t>WHAT ODIHR CAN OFFER</a:t>
            </a:r>
          </a:p>
        </p:txBody>
      </p:sp>
      <p:grpSp>
        <p:nvGrpSpPr>
          <p:cNvPr id="4" name="Group 3"/>
          <p:cNvGrpSpPr/>
          <p:nvPr/>
        </p:nvGrpSpPr>
        <p:grpSpPr>
          <a:xfrm>
            <a:off x="1531406" y="295387"/>
            <a:ext cx="9317915" cy="578647"/>
            <a:chOff x="1531406" y="295387"/>
            <a:chExt cx="9317915" cy="578647"/>
          </a:xfrm>
        </p:grpSpPr>
        <p:sp>
          <p:nvSpPr>
            <p:cNvPr id="19" name="Oval 18"/>
            <p:cNvSpPr/>
            <p:nvPr/>
          </p:nvSpPr>
          <p:spPr>
            <a:xfrm>
              <a:off x="1531406" y="299876"/>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4407980" y="295387"/>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7328234" y="295387"/>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10264530" y="295387"/>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p:cNvCxnSpPr/>
            <p:nvPr/>
          </p:nvCxnSpPr>
          <p:spPr>
            <a:xfrm>
              <a:off x="2276841" y="582466"/>
              <a:ext cx="197431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175834" y="582466"/>
              <a:ext cx="197431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106746" y="582466"/>
              <a:ext cx="197431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1531406" y="5791845"/>
            <a:ext cx="9317915" cy="578647"/>
            <a:chOff x="1531406" y="295387"/>
            <a:chExt cx="9317915" cy="578647"/>
          </a:xfrm>
        </p:grpSpPr>
        <p:sp>
          <p:nvSpPr>
            <p:cNvPr id="42" name="Oval 41"/>
            <p:cNvSpPr/>
            <p:nvPr/>
          </p:nvSpPr>
          <p:spPr>
            <a:xfrm>
              <a:off x="1531406" y="299876"/>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4407980" y="295387"/>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7328234" y="295387"/>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10264530" y="295387"/>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Straight Connector 45"/>
            <p:cNvCxnSpPr/>
            <p:nvPr/>
          </p:nvCxnSpPr>
          <p:spPr>
            <a:xfrm>
              <a:off x="2276841" y="582466"/>
              <a:ext cx="197431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175834" y="582466"/>
              <a:ext cx="197431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106746" y="582466"/>
              <a:ext cx="197431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4560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6294474" y="2600962"/>
            <a:ext cx="5114260" cy="3108543"/>
          </a:xfrm>
          <a:prstGeom prst="rect">
            <a:avLst/>
          </a:prstGeom>
          <a:noFill/>
        </p:spPr>
        <p:txBody>
          <a:bodyPr wrap="square" rtlCol="0">
            <a:spAutoFit/>
          </a:bodyPr>
          <a:lstStyle/>
          <a:p>
            <a:pPr algn="ctr"/>
            <a:r>
              <a:rPr lang="it-IT" sz="2800" b="1" dirty="0" smtClean="0">
                <a:solidFill>
                  <a:srgbClr val="002060"/>
                </a:solidFill>
                <a:latin typeface="Bahnschrift Light Condensed" panose="020B0502040204020203" pitchFamily="34" charset="0"/>
              </a:rPr>
              <a:t>DISTORTED DECISION-MAKING PROCESSES</a:t>
            </a:r>
          </a:p>
          <a:p>
            <a:pPr algn="ctr"/>
            <a:r>
              <a:rPr lang="it-IT" sz="2800" b="1" dirty="0" smtClean="0">
                <a:solidFill>
                  <a:srgbClr val="002060"/>
                </a:solidFill>
                <a:latin typeface="Bahnschrift Light Condensed" panose="020B0502040204020203" pitchFamily="34" charset="0"/>
              </a:rPr>
              <a:t>―</a:t>
            </a:r>
          </a:p>
          <a:p>
            <a:pPr algn="ctr"/>
            <a:r>
              <a:rPr lang="it-IT" sz="2800" b="1" dirty="0" smtClean="0">
                <a:solidFill>
                  <a:srgbClr val="002060"/>
                </a:solidFill>
                <a:latin typeface="Bahnschrift Light Condensed" panose="020B0502040204020203" pitchFamily="34" charset="0"/>
              </a:rPr>
              <a:t>POLICY (STATE) CAPTURE</a:t>
            </a:r>
          </a:p>
          <a:p>
            <a:pPr algn="ctr"/>
            <a:r>
              <a:rPr lang="it-IT" sz="2800" b="1" dirty="0" smtClean="0">
                <a:solidFill>
                  <a:srgbClr val="002060"/>
                </a:solidFill>
                <a:latin typeface="Bahnschrift Light Condensed" panose="020B0502040204020203" pitchFamily="34" charset="0"/>
              </a:rPr>
              <a:t>―</a:t>
            </a:r>
          </a:p>
          <a:p>
            <a:pPr algn="ctr"/>
            <a:r>
              <a:rPr lang="it-IT" sz="2800" b="1" dirty="0" smtClean="0">
                <a:solidFill>
                  <a:srgbClr val="002060"/>
                </a:solidFill>
                <a:latin typeface="Bahnschrift Light Condensed" panose="020B0502040204020203" pitchFamily="34" charset="0"/>
              </a:rPr>
              <a:t>FOREIGN INFLUENCE</a:t>
            </a:r>
          </a:p>
          <a:p>
            <a:pPr algn="ctr"/>
            <a:r>
              <a:rPr lang="it-IT" sz="2800" b="1" dirty="0" smtClean="0">
                <a:solidFill>
                  <a:srgbClr val="002060"/>
                </a:solidFill>
                <a:latin typeface="Bahnschrift Light Condensed" panose="020B0502040204020203" pitchFamily="34" charset="0"/>
              </a:rPr>
              <a:t>―</a:t>
            </a:r>
          </a:p>
          <a:p>
            <a:pPr algn="ctr"/>
            <a:r>
              <a:rPr lang="it-IT" sz="2800" b="1" dirty="0" smtClean="0">
                <a:solidFill>
                  <a:srgbClr val="002060"/>
                </a:solidFill>
                <a:latin typeface="Bahnschrift Light Condensed" panose="020B0502040204020203" pitchFamily="34" charset="0"/>
              </a:rPr>
              <a:t>REVOLVING DOORS</a:t>
            </a:r>
          </a:p>
        </p:txBody>
      </p:sp>
      <p:cxnSp>
        <p:nvCxnSpPr>
          <p:cNvPr id="5" name="Straight Connector 4"/>
          <p:cNvCxnSpPr/>
          <p:nvPr/>
        </p:nvCxnSpPr>
        <p:spPr>
          <a:xfrm>
            <a:off x="1116419" y="563524"/>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210493"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63456"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398641"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04567"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57530"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851604"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67832" y="265803"/>
            <a:ext cx="584791" cy="57415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9763348"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8195041"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663957"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114261"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564565"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2019299"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11308614"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1" y="1035346"/>
            <a:ext cx="12191999" cy="707886"/>
          </a:xfrm>
          <a:prstGeom prst="rect">
            <a:avLst/>
          </a:prstGeom>
          <a:noFill/>
        </p:spPr>
        <p:txBody>
          <a:bodyPr wrap="square" rtlCol="0">
            <a:spAutoFit/>
          </a:bodyPr>
          <a:lstStyle/>
          <a:p>
            <a:pPr algn="ctr"/>
            <a:r>
              <a:rPr lang="it-IT" sz="4000" b="1" dirty="0" smtClean="0">
                <a:solidFill>
                  <a:srgbClr val="002060"/>
                </a:solidFill>
                <a:latin typeface="Bahnschrift Light Condensed" panose="020B0502040204020203" pitchFamily="34" charset="0"/>
              </a:rPr>
              <a:t>LOBBYING - GOOD OR EVIL?</a:t>
            </a:r>
          </a:p>
        </p:txBody>
      </p:sp>
      <p:sp>
        <p:nvSpPr>
          <p:cNvPr id="24" name="Plus 23"/>
          <p:cNvSpPr/>
          <p:nvPr/>
        </p:nvSpPr>
        <p:spPr>
          <a:xfrm>
            <a:off x="760227" y="1927979"/>
            <a:ext cx="4445296" cy="4614530"/>
          </a:xfrm>
          <a:prstGeom prst="mathPlus">
            <a:avLst/>
          </a:prstGeom>
          <a:solidFill>
            <a:schemeClr val="accent1">
              <a:alpha val="29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Minus 24"/>
          <p:cNvSpPr/>
          <p:nvPr/>
        </p:nvSpPr>
        <p:spPr>
          <a:xfrm>
            <a:off x="6586869" y="1981142"/>
            <a:ext cx="4529469" cy="4508204"/>
          </a:xfrm>
          <a:prstGeom prst="mathMinus">
            <a:avLst/>
          </a:prstGeom>
          <a:solidFill>
            <a:schemeClr val="accent1">
              <a:alpha val="28000"/>
            </a:schemeClr>
          </a:solidFill>
          <a:ln>
            <a:solidFill>
              <a:schemeClr val="accent1">
                <a:shade val="50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425745" y="2896416"/>
            <a:ext cx="5114260" cy="2677656"/>
          </a:xfrm>
          <a:prstGeom prst="rect">
            <a:avLst/>
          </a:prstGeom>
          <a:noFill/>
        </p:spPr>
        <p:txBody>
          <a:bodyPr wrap="square" rtlCol="0">
            <a:spAutoFit/>
          </a:bodyPr>
          <a:lstStyle/>
          <a:p>
            <a:pPr algn="ctr"/>
            <a:r>
              <a:rPr lang="it-IT" sz="2800" b="1" dirty="0" smtClean="0">
                <a:solidFill>
                  <a:srgbClr val="002060"/>
                </a:solidFill>
                <a:latin typeface="Bahnschrift Light Condensed" panose="020B0502040204020203" pitchFamily="34" charset="0"/>
              </a:rPr>
              <a:t>POLITICAL PLURALISM</a:t>
            </a:r>
          </a:p>
          <a:p>
            <a:pPr algn="ctr"/>
            <a:r>
              <a:rPr lang="it-IT" sz="2800" b="1" dirty="0">
                <a:solidFill>
                  <a:srgbClr val="002060"/>
                </a:solidFill>
                <a:latin typeface="Bahnschrift Light Condensed" panose="020B0502040204020203" pitchFamily="34" charset="0"/>
              </a:rPr>
              <a:t>―</a:t>
            </a:r>
            <a:endParaRPr lang="it-IT" sz="2800" b="1" dirty="0" smtClean="0">
              <a:solidFill>
                <a:srgbClr val="002060"/>
              </a:solidFill>
              <a:latin typeface="Bahnschrift Light Condensed" panose="020B0502040204020203" pitchFamily="34" charset="0"/>
            </a:endParaRPr>
          </a:p>
          <a:p>
            <a:pPr algn="ctr"/>
            <a:r>
              <a:rPr lang="it-IT" sz="2800" b="1" dirty="0" smtClean="0">
                <a:solidFill>
                  <a:srgbClr val="002060"/>
                </a:solidFill>
                <a:latin typeface="Bahnschrift Light Condensed" panose="020B0502040204020203" pitchFamily="34" charset="0"/>
              </a:rPr>
              <a:t>INFORMED &amp; QUALITY POLICY DEVELOPMENT</a:t>
            </a:r>
          </a:p>
          <a:p>
            <a:pPr algn="ctr"/>
            <a:r>
              <a:rPr lang="it-IT" sz="2800" b="1" dirty="0" smtClean="0">
                <a:solidFill>
                  <a:srgbClr val="002060"/>
                </a:solidFill>
                <a:latin typeface="Bahnschrift Light Condensed" panose="020B0502040204020203" pitchFamily="34" charset="0"/>
              </a:rPr>
              <a:t>―</a:t>
            </a:r>
          </a:p>
          <a:p>
            <a:pPr algn="ctr"/>
            <a:r>
              <a:rPr lang="it-IT" sz="2800" b="1" dirty="0" smtClean="0">
                <a:solidFill>
                  <a:srgbClr val="002060"/>
                </a:solidFill>
                <a:latin typeface="Bahnschrift Light Condensed" panose="020B0502040204020203" pitchFamily="34" charset="0"/>
              </a:rPr>
              <a:t>FREEDOM OF SPEECH AND EXPRESSION</a:t>
            </a:r>
          </a:p>
        </p:txBody>
      </p:sp>
    </p:spTree>
    <p:extLst>
      <p:ext uri="{BB962C8B-B14F-4D97-AF65-F5344CB8AC3E}">
        <p14:creationId xmlns:p14="http://schemas.microsoft.com/office/powerpoint/2010/main" val="115091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4" grpId="0" animBg="1"/>
      <p:bldP spid="25"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116419" y="563524"/>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210493"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63456"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398641"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04567"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57530"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851604"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67832"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9763348"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8195041"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663957"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114261"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564565"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2019299" y="265803"/>
            <a:ext cx="584791" cy="574158"/>
          </a:xfrm>
          <a:prstGeom prst="ellipse">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11308614"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 y="925947"/>
            <a:ext cx="12191999" cy="707886"/>
          </a:xfrm>
          <a:prstGeom prst="rect">
            <a:avLst/>
          </a:prstGeom>
          <a:noFill/>
        </p:spPr>
        <p:txBody>
          <a:bodyPr wrap="square" rtlCol="0">
            <a:spAutoFit/>
          </a:bodyPr>
          <a:lstStyle/>
          <a:p>
            <a:pPr algn="ctr"/>
            <a:r>
              <a:rPr lang="it-IT" sz="4000" b="1" dirty="0" smtClean="0">
                <a:solidFill>
                  <a:srgbClr val="002060"/>
                </a:solidFill>
                <a:latin typeface="Bahnschrift Light Condensed" panose="020B0502040204020203" pitchFamily="34" charset="0"/>
              </a:rPr>
              <a:t>WHO REGULATES</a:t>
            </a:r>
          </a:p>
        </p:txBody>
      </p:sp>
      <p:pic>
        <p:nvPicPr>
          <p:cNvPr id="23"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31129" t="36133" r="12016" b="31326"/>
          <a:stretch/>
        </p:blipFill>
        <p:spPr bwMode="auto">
          <a:xfrm>
            <a:off x="1252819" y="1996255"/>
            <a:ext cx="9849393" cy="31710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4" name="TextBox 23"/>
          <p:cNvSpPr txBox="1"/>
          <p:nvPr/>
        </p:nvSpPr>
        <p:spPr>
          <a:xfrm>
            <a:off x="3538870" y="2068870"/>
            <a:ext cx="5114260" cy="461665"/>
          </a:xfrm>
          <a:prstGeom prst="rect">
            <a:avLst/>
          </a:prstGeom>
          <a:noFill/>
        </p:spPr>
        <p:txBody>
          <a:bodyPr wrap="square" rtlCol="0">
            <a:spAutoFit/>
          </a:bodyPr>
          <a:lstStyle/>
          <a:p>
            <a:pPr algn="ctr"/>
            <a:r>
              <a:rPr lang="it-IT" sz="2400" b="1" dirty="0" smtClean="0">
                <a:solidFill>
                  <a:srgbClr val="00B0F0"/>
                </a:solidFill>
                <a:latin typeface="Bahnschrift Light Condensed" panose="020B0502040204020203" pitchFamily="34" charset="0"/>
              </a:rPr>
              <a:t>TIMELINE OF LOBBYING REGULATIONS</a:t>
            </a:r>
          </a:p>
        </p:txBody>
      </p:sp>
      <p:sp>
        <p:nvSpPr>
          <p:cNvPr id="25" name="Rectangle 24"/>
          <p:cNvSpPr/>
          <p:nvPr/>
        </p:nvSpPr>
        <p:spPr>
          <a:xfrm>
            <a:off x="1116419" y="5379171"/>
            <a:ext cx="9017330" cy="1200329"/>
          </a:xfrm>
          <a:prstGeom prst="rect">
            <a:avLst/>
          </a:prstGeom>
        </p:spPr>
        <p:txBody>
          <a:bodyPr wrap="square">
            <a:spAutoFit/>
          </a:bodyPr>
          <a:lstStyle/>
          <a:p>
            <a:pPr marL="285750" indent="-285750">
              <a:buFont typeface="Arial" panose="020B0604020202020204" pitchFamily="34" charset="0"/>
              <a:buChar char="•"/>
            </a:pPr>
            <a:r>
              <a:rPr lang="en-GB" sz="2400" b="1" dirty="0">
                <a:solidFill>
                  <a:srgbClr val="002060"/>
                </a:solidFill>
                <a:latin typeface="Bahnschrift Light Condensed" panose="020B0502040204020203" pitchFamily="34" charset="0"/>
              </a:rPr>
              <a:t>OECD The 10 Principles for Transparency and Integrity in Lobbying </a:t>
            </a:r>
            <a:r>
              <a:rPr lang="en-GB" sz="2400" b="1" dirty="0">
                <a:solidFill>
                  <a:srgbClr val="00B0F0"/>
                </a:solidFill>
                <a:latin typeface="Bahnschrift Light Condensed" panose="020B0502040204020203" pitchFamily="34" charset="0"/>
              </a:rPr>
              <a:t>(2010)</a:t>
            </a:r>
          </a:p>
          <a:p>
            <a:pPr marL="285750" indent="-285750">
              <a:buFont typeface="Arial" panose="020B0604020202020204" pitchFamily="34" charset="0"/>
              <a:buChar char="•"/>
            </a:pPr>
            <a:r>
              <a:rPr lang="en-GB" sz="2400" b="1" dirty="0">
                <a:solidFill>
                  <a:srgbClr val="002060"/>
                </a:solidFill>
                <a:latin typeface="Bahnschrift Light Condensed" panose="020B0502040204020203" pitchFamily="34" charset="0"/>
              </a:rPr>
              <a:t>TI International Standards for Lobbying Regulation </a:t>
            </a:r>
            <a:r>
              <a:rPr lang="en-GB" sz="2400" b="1" dirty="0">
                <a:solidFill>
                  <a:srgbClr val="00B0F0"/>
                </a:solidFill>
                <a:latin typeface="Bahnschrift Light Condensed" panose="020B0502040204020203" pitchFamily="34" charset="0"/>
              </a:rPr>
              <a:t>(2015)</a:t>
            </a:r>
          </a:p>
          <a:p>
            <a:pPr marL="285750" indent="-285750">
              <a:buFont typeface="Arial" panose="020B0604020202020204" pitchFamily="34" charset="0"/>
              <a:buChar char="•"/>
            </a:pPr>
            <a:r>
              <a:rPr lang="en-GB" sz="2400" b="1" dirty="0">
                <a:solidFill>
                  <a:srgbClr val="002060"/>
                </a:solidFill>
                <a:latin typeface="Bahnschrift Light Condensed" panose="020B0502040204020203" pitchFamily="34" charset="0"/>
              </a:rPr>
              <a:t>CoE Rec. on the legal regulation of lobbying activities </a:t>
            </a:r>
            <a:r>
              <a:rPr lang="en-GB" sz="2400" b="1" dirty="0">
                <a:solidFill>
                  <a:srgbClr val="00B0F0"/>
                </a:solidFill>
                <a:latin typeface="Bahnschrift Light Condensed" panose="020B0502040204020203" pitchFamily="34" charset="0"/>
              </a:rPr>
              <a:t>(2017)</a:t>
            </a:r>
          </a:p>
        </p:txBody>
      </p:sp>
    </p:spTree>
    <p:extLst>
      <p:ext uri="{BB962C8B-B14F-4D97-AF65-F5344CB8AC3E}">
        <p14:creationId xmlns:p14="http://schemas.microsoft.com/office/powerpoint/2010/main" val="118780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fade">
                                      <p:cBhvr>
                                        <p:cTn id="14" dur="1000"/>
                                        <p:tgtEl>
                                          <p:spTgt spid="25">
                                            <p:txEl>
                                              <p:pRg st="0" end="0"/>
                                            </p:txEl>
                                          </p:spTgt>
                                        </p:tgtEl>
                                      </p:cBhvr>
                                    </p:animEffect>
                                    <p:anim calcmode="lin" valueType="num">
                                      <p:cBhvr>
                                        <p:cTn id="15"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xEl>
                                              <p:pRg st="1" end="1"/>
                                            </p:txEl>
                                          </p:spTgt>
                                        </p:tgtEl>
                                        <p:attrNameLst>
                                          <p:attrName>style.visibility</p:attrName>
                                        </p:attrNameLst>
                                      </p:cBhvr>
                                      <p:to>
                                        <p:strVal val="visible"/>
                                      </p:to>
                                    </p:set>
                                    <p:animEffect transition="in" filter="fade">
                                      <p:cBhvr>
                                        <p:cTn id="21" dur="1000"/>
                                        <p:tgtEl>
                                          <p:spTgt spid="25">
                                            <p:txEl>
                                              <p:pRg st="1" end="1"/>
                                            </p:txEl>
                                          </p:spTgt>
                                        </p:tgtEl>
                                      </p:cBhvr>
                                    </p:animEffect>
                                    <p:anim calcmode="lin" valueType="num">
                                      <p:cBhvr>
                                        <p:cTn id="22"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xEl>
                                              <p:pRg st="2" end="2"/>
                                            </p:txEl>
                                          </p:spTgt>
                                        </p:tgtEl>
                                        <p:attrNameLst>
                                          <p:attrName>style.visibility</p:attrName>
                                        </p:attrNameLst>
                                      </p:cBhvr>
                                      <p:to>
                                        <p:strVal val="visible"/>
                                      </p:to>
                                    </p:set>
                                    <p:animEffect transition="in" filter="fade">
                                      <p:cBhvr>
                                        <p:cTn id="28" dur="1000"/>
                                        <p:tgtEl>
                                          <p:spTgt spid="25">
                                            <p:txEl>
                                              <p:pRg st="2" end="2"/>
                                            </p:txEl>
                                          </p:spTgt>
                                        </p:tgtEl>
                                      </p:cBhvr>
                                    </p:animEffect>
                                    <p:anim calcmode="lin" valueType="num">
                                      <p:cBhvr>
                                        <p:cTn id="29" dur="10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116419" y="563524"/>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210493"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63456"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398641"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04567"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57530"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851604"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67832"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9763348"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8195041"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663957"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114261"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564565" y="276441"/>
            <a:ext cx="584791" cy="574158"/>
          </a:xfrm>
          <a:prstGeom prst="ellipse">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2019299"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11308614"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 y="925947"/>
            <a:ext cx="12191999" cy="707886"/>
          </a:xfrm>
          <a:prstGeom prst="rect">
            <a:avLst/>
          </a:prstGeom>
          <a:noFill/>
        </p:spPr>
        <p:txBody>
          <a:bodyPr wrap="square" rtlCol="0">
            <a:spAutoFit/>
          </a:bodyPr>
          <a:lstStyle/>
          <a:p>
            <a:pPr algn="ctr"/>
            <a:r>
              <a:rPr lang="it-IT" sz="4000" b="1" dirty="0" smtClean="0">
                <a:solidFill>
                  <a:srgbClr val="002060"/>
                </a:solidFill>
                <a:latin typeface="Bahnschrift Light Condensed" panose="020B0502040204020203" pitchFamily="34" charset="0"/>
              </a:rPr>
              <a:t>SCOPE OF REGULATION</a:t>
            </a:r>
          </a:p>
        </p:txBody>
      </p:sp>
      <p:sp>
        <p:nvSpPr>
          <p:cNvPr id="2" name="TextBox 1"/>
          <p:cNvSpPr txBox="1"/>
          <p:nvPr/>
        </p:nvSpPr>
        <p:spPr>
          <a:xfrm>
            <a:off x="1395470" y="3047073"/>
            <a:ext cx="4034754" cy="4062651"/>
          </a:xfrm>
          <a:prstGeom prst="rect">
            <a:avLst/>
          </a:prstGeom>
          <a:noFill/>
        </p:spPr>
        <p:txBody>
          <a:bodyPr wrap="square" rtlCol="0">
            <a:spAutoFit/>
          </a:bodyPr>
          <a:lstStyle/>
          <a:p>
            <a:pPr algn="ctr"/>
            <a:endParaRPr lang="it-IT" dirty="0"/>
          </a:p>
          <a:p>
            <a:pPr algn="ctr"/>
            <a:r>
              <a:rPr lang="it-IT" sz="2800" b="1" dirty="0">
                <a:solidFill>
                  <a:srgbClr val="002060"/>
                </a:solidFill>
                <a:latin typeface="Bahnschrift Light Condensed" panose="020B0502040204020203" pitchFamily="34" charset="0"/>
              </a:rPr>
              <a:t>A </a:t>
            </a:r>
            <a:r>
              <a:rPr lang="it-IT" sz="2800" b="1" dirty="0" smtClean="0">
                <a:solidFill>
                  <a:srgbClr val="002060"/>
                </a:solidFill>
                <a:latin typeface="Bahnschrift Light Condensed" panose="020B0502040204020203" pitchFamily="34" charset="0"/>
              </a:rPr>
              <a:t>FORMAL MEETING</a:t>
            </a:r>
            <a:endParaRPr lang="it-IT" sz="2800" b="1" dirty="0">
              <a:solidFill>
                <a:srgbClr val="002060"/>
              </a:solidFill>
              <a:latin typeface="Bahnschrift Light Condensed" panose="020B0502040204020203" pitchFamily="34" charset="0"/>
            </a:endParaRPr>
          </a:p>
          <a:p>
            <a:pPr algn="ctr"/>
            <a:endParaRPr lang="it-IT" sz="2800" b="1" dirty="0">
              <a:solidFill>
                <a:srgbClr val="002060"/>
              </a:solidFill>
              <a:latin typeface="Bahnschrift Light Condensed" panose="020B0502040204020203" pitchFamily="34" charset="0"/>
            </a:endParaRPr>
          </a:p>
          <a:p>
            <a:pPr algn="ctr"/>
            <a:r>
              <a:rPr lang="it-IT" sz="2800" b="1" dirty="0" smtClean="0">
                <a:solidFill>
                  <a:srgbClr val="002060"/>
                </a:solidFill>
                <a:latin typeface="Bahnschrift Light Condensed" panose="020B0502040204020203" pitchFamily="34" charset="0"/>
              </a:rPr>
              <a:t>MAKING A PHONE CALL</a:t>
            </a:r>
            <a:endParaRPr lang="it-IT" sz="2800" b="1" dirty="0">
              <a:solidFill>
                <a:srgbClr val="002060"/>
              </a:solidFill>
              <a:latin typeface="Bahnschrift Light Condensed" panose="020B0502040204020203" pitchFamily="34" charset="0"/>
            </a:endParaRPr>
          </a:p>
          <a:p>
            <a:pPr algn="ctr"/>
            <a:endParaRPr lang="it-IT" sz="2800" b="1" dirty="0">
              <a:solidFill>
                <a:srgbClr val="002060"/>
              </a:solidFill>
              <a:latin typeface="Bahnschrift Light Condensed" panose="020B0502040204020203" pitchFamily="34" charset="0"/>
            </a:endParaRPr>
          </a:p>
          <a:p>
            <a:pPr algn="ctr"/>
            <a:r>
              <a:rPr lang="it-IT" sz="2800" b="1" dirty="0" smtClean="0">
                <a:solidFill>
                  <a:srgbClr val="002060"/>
                </a:solidFill>
                <a:latin typeface="Bahnschrift Light Condensed" panose="020B0502040204020203" pitchFamily="34" charset="0"/>
              </a:rPr>
              <a:t>SENDING OF RELEVANT INFORMATION</a:t>
            </a:r>
            <a:endParaRPr lang="it-IT" sz="2800" b="1" dirty="0">
              <a:solidFill>
                <a:srgbClr val="002060"/>
              </a:solidFill>
              <a:latin typeface="Bahnschrift Light Condensed" panose="020B0502040204020203" pitchFamily="34" charset="0"/>
            </a:endParaRPr>
          </a:p>
          <a:p>
            <a:pPr algn="ctr"/>
            <a:endParaRPr lang="it-IT" dirty="0"/>
          </a:p>
          <a:p>
            <a:pPr algn="ctr"/>
            <a:endParaRPr lang="it-IT" dirty="0"/>
          </a:p>
          <a:p>
            <a:pPr algn="ctr"/>
            <a:endParaRPr lang="it-IT" dirty="0"/>
          </a:p>
          <a:p>
            <a:pPr algn="ctr"/>
            <a:endParaRPr lang="it-IT" dirty="0" smtClean="0"/>
          </a:p>
        </p:txBody>
      </p:sp>
      <p:sp>
        <p:nvSpPr>
          <p:cNvPr id="3" name="Striped Right Arrow 2"/>
          <p:cNvSpPr/>
          <p:nvPr/>
        </p:nvSpPr>
        <p:spPr>
          <a:xfrm>
            <a:off x="1837514" y="2954741"/>
            <a:ext cx="3307080" cy="2934268"/>
          </a:xfrm>
          <a:prstGeom prst="stripedRightArrow">
            <a:avLst/>
          </a:prstGeom>
          <a:solidFill>
            <a:schemeClr val="accent1">
              <a:alpha val="29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4" name="Left-Right-Up Arrow 3"/>
          <p:cNvSpPr/>
          <p:nvPr/>
        </p:nvSpPr>
        <p:spPr>
          <a:xfrm>
            <a:off x="6819337" y="2954741"/>
            <a:ext cx="3999290" cy="3220871"/>
          </a:xfrm>
          <a:prstGeom prst="leftRightUpArrow">
            <a:avLst/>
          </a:prstGeom>
          <a:solidFill>
            <a:schemeClr val="accent1">
              <a:alpha val="29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3">
            <a:extLst>
              <a:ext uri="{FF2B5EF4-FFF2-40B4-BE49-F238E27FC236}">
                <a16:creationId xmlns:a16="http://schemas.microsoft.com/office/drawing/2014/main" id="{FAB7D81E-E417-7C4E-B414-E2291B84E136}"/>
              </a:ext>
            </a:extLst>
          </p:cNvPr>
          <p:cNvSpPr txBox="1"/>
          <p:nvPr/>
        </p:nvSpPr>
        <p:spPr>
          <a:xfrm>
            <a:off x="467832" y="1704489"/>
            <a:ext cx="11425573"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i="1" dirty="0">
                <a:solidFill>
                  <a:srgbClr val="0070C0"/>
                </a:solidFill>
              </a:rPr>
              <a:t>“Any </a:t>
            </a:r>
            <a:r>
              <a:rPr lang="en-US" sz="2000" b="1" i="1" u="sng" dirty="0">
                <a:solidFill>
                  <a:srgbClr val="0070C0"/>
                </a:solidFill>
              </a:rPr>
              <a:t>direct</a:t>
            </a:r>
            <a:r>
              <a:rPr lang="en-US" sz="2000" b="1" i="1" dirty="0">
                <a:solidFill>
                  <a:srgbClr val="0070C0"/>
                </a:solidFill>
              </a:rPr>
              <a:t> or </a:t>
            </a:r>
            <a:r>
              <a:rPr lang="en-US" sz="2000" b="1" i="1" u="sng" dirty="0">
                <a:solidFill>
                  <a:srgbClr val="0070C0"/>
                </a:solidFill>
              </a:rPr>
              <a:t>indirect</a:t>
            </a:r>
            <a:r>
              <a:rPr lang="en-US" sz="2000" b="1" i="1" dirty="0">
                <a:solidFill>
                  <a:srgbClr val="0070C0"/>
                </a:solidFill>
              </a:rPr>
              <a:t> </a:t>
            </a:r>
            <a:r>
              <a:rPr lang="en-US" sz="2000" i="1" dirty="0">
                <a:solidFill>
                  <a:srgbClr val="0070C0"/>
                </a:solidFill>
              </a:rPr>
              <a:t>communication with public officials, political </a:t>
            </a:r>
            <a:r>
              <a:rPr lang="en-US" sz="2000" b="1" i="1" dirty="0">
                <a:solidFill>
                  <a:srgbClr val="0070C0"/>
                </a:solidFill>
              </a:rPr>
              <a:t>decision-makers</a:t>
            </a:r>
            <a:r>
              <a:rPr lang="en-US" sz="2000" i="1" dirty="0">
                <a:solidFill>
                  <a:srgbClr val="0070C0"/>
                </a:solidFill>
              </a:rPr>
              <a:t> or representatives for the purposes of influencing public decision-making carried out by or on behalf of any </a:t>
            </a:r>
            <a:r>
              <a:rPr lang="en-US" sz="2000" b="1" i="1" dirty="0" smtClean="0">
                <a:solidFill>
                  <a:srgbClr val="0070C0"/>
                </a:solidFill>
              </a:rPr>
              <a:t>organized </a:t>
            </a:r>
            <a:r>
              <a:rPr lang="en-US" sz="2000" b="1" i="1" dirty="0">
                <a:solidFill>
                  <a:srgbClr val="0070C0"/>
                </a:solidFill>
              </a:rPr>
              <a:t>group</a:t>
            </a:r>
            <a:r>
              <a:rPr lang="en-US" sz="2000" i="1" dirty="0">
                <a:solidFill>
                  <a:srgbClr val="0070C0"/>
                </a:solidFill>
              </a:rPr>
              <a:t>.</a:t>
            </a:r>
            <a:r>
              <a:rPr lang="en-GB" sz="2000" i="1" dirty="0">
                <a:solidFill>
                  <a:srgbClr val="0070C0"/>
                </a:solidFill>
              </a:rPr>
              <a:t>”</a:t>
            </a:r>
            <a:endParaRPr lang="en-US" sz="2000" i="1" dirty="0">
              <a:solidFill>
                <a:srgbClr val="0070C0"/>
              </a:solidFill>
            </a:endParaRPr>
          </a:p>
          <a:p>
            <a:pPr algn="just"/>
            <a:endParaRPr lang="en-US" sz="2000" dirty="0"/>
          </a:p>
        </p:txBody>
      </p:sp>
      <p:sp>
        <p:nvSpPr>
          <p:cNvPr id="6" name="TextBox 5"/>
          <p:cNvSpPr txBox="1"/>
          <p:nvPr/>
        </p:nvSpPr>
        <p:spPr>
          <a:xfrm>
            <a:off x="6974041" y="2862407"/>
            <a:ext cx="3755126" cy="3539430"/>
          </a:xfrm>
          <a:prstGeom prst="rect">
            <a:avLst/>
          </a:prstGeom>
          <a:noFill/>
        </p:spPr>
        <p:txBody>
          <a:bodyPr wrap="square" rtlCol="0">
            <a:spAutoFit/>
          </a:bodyPr>
          <a:lstStyle>
            <a:defPPr>
              <a:defRPr lang="en-US"/>
            </a:defPPr>
          </a:lstStyle>
          <a:p>
            <a:pPr algn="ctr"/>
            <a:r>
              <a:rPr lang="it-IT" sz="2800" b="1" dirty="0" smtClean="0">
                <a:solidFill>
                  <a:srgbClr val="002060"/>
                </a:solidFill>
                <a:latin typeface="Bahnschrift Light Condensed" panose="020B0502040204020203" pitchFamily="34" charset="0"/>
              </a:rPr>
              <a:t>PROMOTE AWARENESS RAISING</a:t>
            </a:r>
          </a:p>
          <a:p>
            <a:pPr algn="ctr"/>
            <a:endParaRPr lang="it-IT" sz="2800" b="1" dirty="0">
              <a:solidFill>
                <a:srgbClr val="002060"/>
              </a:solidFill>
              <a:latin typeface="Bahnschrift Light Condensed" panose="020B0502040204020203" pitchFamily="34" charset="0"/>
            </a:endParaRPr>
          </a:p>
          <a:p>
            <a:pPr algn="ctr"/>
            <a:r>
              <a:rPr lang="it-IT" sz="2800" b="1" dirty="0" smtClean="0">
                <a:solidFill>
                  <a:srgbClr val="002060"/>
                </a:solidFill>
                <a:latin typeface="Bahnschrift Light Condensed" panose="020B0502040204020203" pitchFamily="34" charset="0"/>
              </a:rPr>
              <a:t>CREATE SOCIAL MEDIA CAMPAIGN</a:t>
            </a:r>
            <a:endParaRPr lang="it-IT" sz="2800" b="1" dirty="0">
              <a:solidFill>
                <a:srgbClr val="002060"/>
              </a:solidFill>
              <a:latin typeface="Bahnschrift Light Condensed" panose="020B0502040204020203" pitchFamily="34" charset="0"/>
            </a:endParaRPr>
          </a:p>
          <a:p>
            <a:pPr algn="ctr"/>
            <a:endParaRPr lang="it-IT" sz="2800" b="1" dirty="0">
              <a:solidFill>
                <a:srgbClr val="002060"/>
              </a:solidFill>
              <a:latin typeface="Bahnschrift Light Condensed" panose="020B0502040204020203" pitchFamily="34" charset="0"/>
            </a:endParaRPr>
          </a:p>
          <a:p>
            <a:pPr algn="ctr"/>
            <a:r>
              <a:rPr lang="it-IT" sz="2800" b="1" dirty="0" smtClean="0">
                <a:solidFill>
                  <a:srgbClr val="002060"/>
                </a:solidFill>
                <a:latin typeface="Bahnschrift Light Condensed" panose="020B0502040204020203" pitchFamily="34" charset="0"/>
              </a:rPr>
              <a:t>USE OPINION POLLS</a:t>
            </a:r>
            <a:endParaRPr lang="it-IT" sz="2800" b="1" dirty="0">
              <a:solidFill>
                <a:srgbClr val="002060"/>
              </a:solidFill>
              <a:latin typeface="Bahnschrift Light Condensed" panose="020B0502040204020203" pitchFamily="34" charset="0"/>
            </a:endParaRPr>
          </a:p>
          <a:p>
            <a:pPr algn="ctr"/>
            <a:endParaRPr lang="it-IT" sz="2800" b="1" dirty="0">
              <a:solidFill>
                <a:srgbClr val="002060"/>
              </a:solidFill>
              <a:latin typeface="Bahnschrift Light Condensed" panose="020B0502040204020203" pitchFamily="34" charset="0"/>
            </a:endParaRPr>
          </a:p>
          <a:p>
            <a:pPr algn="ctr"/>
            <a:r>
              <a:rPr lang="it-IT" sz="2800" b="1" dirty="0" smtClean="0">
                <a:solidFill>
                  <a:srgbClr val="002060"/>
                </a:solidFill>
                <a:latin typeface="Bahnschrift Light Condensed" panose="020B0502040204020203" pitchFamily="34" charset="0"/>
              </a:rPr>
              <a:t>ORGANISE A RALLY/PROTEST</a:t>
            </a:r>
            <a:endParaRPr lang="en-GB" dirty="0"/>
          </a:p>
        </p:txBody>
      </p:sp>
    </p:spTree>
    <p:extLst>
      <p:ext uri="{BB962C8B-B14F-4D97-AF65-F5344CB8AC3E}">
        <p14:creationId xmlns:p14="http://schemas.microsoft.com/office/powerpoint/2010/main" val="154607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2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116419" y="563524"/>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210493"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63456"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398641"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04567"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57530"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851604"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67832"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9763348"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8195041"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663957"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114261"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564565" y="276441"/>
            <a:ext cx="584791" cy="574158"/>
          </a:xfrm>
          <a:prstGeom prst="ellipse">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2019299"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11308614"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38013" y="985240"/>
            <a:ext cx="12191999" cy="707886"/>
          </a:xfrm>
          <a:prstGeom prst="rect">
            <a:avLst/>
          </a:prstGeom>
          <a:noFill/>
        </p:spPr>
        <p:txBody>
          <a:bodyPr wrap="square" rtlCol="0">
            <a:spAutoFit/>
          </a:bodyPr>
          <a:lstStyle/>
          <a:p>
            <a:pPr algn="ctr"/>
            <a:r>
              <a:rPr lang="it-IT" sz="4000" b="1" dirty="0" smtClean="0">
                <a:solidFill>
                  <a:srgbClr val="002060"/>
                </a:solidFill>
                <a:latin typeface="Bahnschrift Light Condensed" panose="020B0502040204020203" pitchFamily="34" charset="0"/>
              </a:rPr>
              <a:t>SCOPE OF REGULATION</a:t>
            </a:r>
          </a:p>
        </p:txBody>
      </p:sp>
      <p:sp>
        <p:nvSpPr>
          <p:cNvPr id="2" name="TextBox 1"/>
          <p:cNvSpPr txBox="1"/>
          <p:nvPr/>
        </p:nvSpPr>
        <p:spPr>
          <a:xfrm>
            <a:off x="1371902" y="1840123"/>
            <a:ext cx="4034754" cy="769441"/>
          </a:xfrm>
          <a:prstGeom prst="rect">
            <a:avLst/>
          </a:prstGeom>
          <a:noFill/>
        </p:spPr>
        <p:txBody>
          <a:bodyPr wrap="square" rtlCol="0">
            <a:spAutoFit/>
          </a:bodyPr>
          <a:lstStyle/>
          <a:p>
            <a:pPr algn="ctr"/>
            <a:r>
              <a:rPr lang="it-IT" sz="4400" b="1" dirty="0" smtClean="0">
                <a:solidFill>
                  <a:srgbClr val="00B0F0"/>
                </a:solidFill>
                <a:latin typeface="Bahnschrift Light Condensed" panose="020B0502040204020203" pitchFamily="34" charset="0"/>
              </a:rPr>
              <a:t>LOBBYSTS</a:t>
            </a:r>
            <a:endParaRPr lang="it-IT" sz="3200" dirty="0" smtClean="0">
              <a:solidFill>
                <a:srgbClr val="00B0F0"/>
              </a:solidFill>
            </a:endParaRPr>
          </a:p>
        </p:txBody>
      </p:sp>
      <p:sp>
        <p:nvSpPr>
          <p:cNvPr id="6" name="TextBox 5"/>
          <p:cNvSpPr txBox="1"/>
          <p:nvPr/>
        </p:nvSpPr>
        <p:spPr>
          <a:xfrm>
            <a:off x="649563" y="2831026"/>
            <a:ext cx="5479432" cy="3882730"/>
          </a:xfrm>
          <a:prstGeom prst="rect">
            <a:avLst/>
          </a:prstGeom>
          <a:noFill/>
        </p:spPr>
        <p:txBody>
          <a:bodyPr wrap="square" rtlCol="0">
            <a:spAutoFit/>
          </a:bodyPr>
          <a:lstStyle>
            <a:defPPr>
              <a:defRPr lang="en-US"/>
            </a:defPPr>
          </a:lstStyle>
          <a:p>
            <a:pPr algn="ctr">
              <a:lnSpc>
                <a:spcPct val="150000"/>
              </a:lnSpc>
            </a:pPr>
            <a:r>
              <a:rPr lang="it-IT" sz="2800" b="1" dirty="0" smtClean="0">
                <a:solidFill>
                  <a:srgbClr val="002060"/>
                </a:solidFill>
                <a:latin typeface="Bahnschrift Light Condensed" panose="020B0502040204020203" pitchFamily="34" charset="0"/>
              </a:rPr>
              <a:t>PROFESSIONAL LOBBY COMPANIES</a:t>
            </a:r>
            <a:endParaRPr lang="it-IT" sz="2800" b="1" dirty="0">
              <a:solidFill>
                <a:srgbClr val="002060"/>
              </a:solidFill>
              <a:latin typeface="Bahnschrift Light Condensed" panose="020B0502040204020203" pitchFamily="34" charset="0"/>
            </a:endParaRPr>
          </a:p>
          <a:p>
            <a:pPr algn="ctr">
              <a:lnSpc>
                <a:spcPct val="150000"/>
              </a:lnSpc>
            </a:pPr>
            <a:r>
              <a:rPr lang="it-IT" sz="2800" b="1" dirty="0" smtClean="0">
                <a:solidFill>
                  <a:srgbClr val="002060"/>
                </a:solidFill>
                <a:latin typeface="Bahnschrift Light Condensed" panose="020B0502040204020203" pitchFamily="34" charset="0"/>
              </a:rPr>
              <a:t>PRIVATE BUSINESSES</a:t>
            </a:r>
            <a:endParaRPr lang="it-IT" sz="2800" b="1" dirty="0">
              <a:solidFill>
                <a:srgbClr val="002060"/>
              </a:solidFill>
              <a:latin typeface="Bahnschrift Light Condensed" panose="020B0502040204020203" pitchFamily="34" charset="0"/>
            </a:endParaRPr>
          </a:p>
          <a:p>
            <a:pPr algn="ctr">
              <a:lnSpc>
                <a:spcPct val="150000"/>
              </a:lnSpc>
            </a:pPr>
            <a:r>
              <a:rPr lang="it-IT" sz="2800" b="1" dirty="0" smtClean="0">
                <a:solidFill>
                  <a:srgbClr val="002060"/>
                </a:solidFill>
                <a:latin typeface="Bahnschrift Light Condensed" panose="020B0502040204020203" pitchFamily="34" charset="0"/>
              </a:rPr>
              <a:t>NGOs</a:t>
            </a:r>
            <a:endParaRPr lang="it-IT" sz="2800" b="1" dirty="0">
              <a:solidFill>
                <a:srgbClr val="002060"/>
              </a:solidFill>
              <a:latin typeface="Bahnschrift Light Condensed" panose="020B0502040204020203" pitchFamily="34" charset="0"/>
            </a:endParaRPr>
          </a:p>
          <a:p>
            <a:pPr algn="ctr">
              <a:lnSpc>
                <a:spcPct val="150000"/>
              </a:lnSpc>
            </a:pPr>
            <a:r>
              <a:rPr lang="it-IT" sz="2800" b="1" dirty="0" smtClean="0">
                <a:solidFill>
                  <a:srgbClr val="002060"/>
                </a:solidFill>
                <a:latin typeface="Bahnschrift Light Condensed" panose="020B0502040204020203" pitchFamily="34" charset="0"/>
              </a:rPr>
              <a:t>PRESSURE GROUPS</a:t>
            </a:r>
            <a:endParaRPr lang="it-IT" sz="2800" b="1" dirty="0">
              <a:solidFill>
                <a:srgbClr val="002060"/>
              </a:solidFill>
              <a:latin typeface="Bahnschrift Light Condensed" panose="020B0502040204020203" pitchFamily="34" charset="0"/>
            </a:endParaRPr>
          </a:p>
          <a:p>
            <a:pPr algn="ctr">
              <a:lnSpc>
                <a:spcPct val="150000"/>
              </a:lnSpc>
            </a:pPr>
            <a:r>
              <a:rPr lang="it-IT" sz="2800" b="1" dirty="0" smtClean="0">
                <a:solidFill>
                  <a:srgbClr val="002060"/>
                </a:solidFill>
                <a:latin typeface="Bahnschrift Light Condensed" panose="020B0502040204020203" pitchFamily="34" charset="0"/>
              </a:rPr>
              <a:t>PUBLIC COMPANIES</a:t>
            </a:r>
            <a:endParaRPr lang="it-IT" sz="2800" b="1" dirty="0">
              <a:solidFill>
                <a:srgbClr val="002060"/>
              </a:solidFill>
              <a:latin typeface="Bahnschrift Light Condensed" panose="020B0502040204020203" pitchFamily="34" charset="0"/>
            </a:endParaRPr>
          </a:p>
          <a:p>
            <a:pPr algn="ctr">
              <a:lnSpc>
                <a:spcPct val="150000"/>
              </a:lnSpc>
            </a:pPr>
            <a:r>
              <a:rPr lang="it-IT" sz="2800" b="1" dirty="0" smtClean="0">
                <a:solidFill>
                  <a:srgbClr val="002060"/>
                </a:solidFill>
                <a:latin typeface="Bahnschrift Light Condensed" panose="020B0502040204020203" pitchFamily="34" charset="0"/>
              </a:rPr>
              <a:t>COUNTRIES</a:t>
            </a:r>
          </a:p>
        </p:txBody>
      </p:sp>
      <p:sp>
        <p:nvSpPr>
          <p:cNvPr id="24" name="TextBox 23"/>
          <p:cNvSpPr txBox="1"/>
          <p:nvPr/>
        </p:nvSpPr>
        <p:spPr>
          <a:xfrm>
            <a:off x="6956352" y="1840123"/>
            <a:ext cx="4034754" cy="769441"/>
          </a:xfrm>
          <a:prstGeom prst="rect">
            <a:avLst/>
          </a:prstGeom>
          <a:noFill/>
        </p:spPr>
        <p:txBody>
          <a:bodyPr wrap="square" rtlCol="0">
            <a:spAutoFit/>
          </a:bodyPr>
          <a:lstStyle/>
          <a:p>
            <a:pPr algn="ctr"/>
            <a:r>
              <a:rPr lang="it-IT" sz="4400" b="1" dirty="0" smtClean="0">
                <a:solidFill>
                  <a:srgbClr val="00B0F0"/>
                </a:solidFill>
                <a:latin typeface="Bahnschrift Light Condensed" panose="020B0502040204020203" pitchFamily="34" charset="0"/>
              </a:rPr>
              <a:t>LOBBIED</a:t>
            </a:r>
            <a:endParaRPr lang="it-IT" sz="3200" dirty="0" smtClean="0">
              <a:solidFill>
                <a:srgbClr val="00B0F0"/>
              </a:solidFill>
            </a:endParaRPr>
          </a:p>
        </p:txBody>
      </p:sp>
      <p:sp>
        <p:nvSpPr>
          <p:cNvPr id="25" name="TextBox 24"/>
          <p:cNvSpPr txBox="1"/>
          <p:nvPr/>
        </p:nvSpPr>
        <p:spPr>
          <a:xfrm>
            <a:off x="6234012" y="2787232"/>
            <a:ext cx="5479432" cy="3970318"/>
          </a:xfrm>
          <a:prstGeom prst="rect">
            <a:avLst/>
          </a:prstGeom>
          <a:noFill/>
        </p:spPr>
        <p:txBody>
          <a:bodyPr wrap="square" rtlCol="0">
            <a:spAutoFit/>
          </a:bodyPr>
          <a:lstStyle>
            <a:defPPr>
              <a:defRPr lang="en-US"/>
            </a:defPPr>
          </a:lstStyle>
          <a:p>
            <a:pPr algn="ctr">
              <a:lnSpc>
                <a:spcPct val="150000"/>
              </a:lnSpc>
            </a:pPr>
            <a:r>
              <a:rPr lang="it-IT" sz="2800" b="1" dirty="0" smtClean="0">
                <a:solidFill>
                  <a:srgbClr val="002060"/>
                </a:solidFill>
                <a:latin typeface="Bahnschrift Light Condensed" panose="020B0502040204020203" pitchFamily="34" charset="0"/>
              </a:rPr>
              <a:t>MEMBERS OF PARLIAMENT</a:t>
            </a:r>
          </a:p>
          <a:p>
            <a:pPr algn="ctr">
              <a:lnSpc>
                <a:spcPct val="150000"/>
              </a:lnSpc>
            </a:pPr>
            <a:r>
              <a:rPr lang="it-IT" sz="2800" b="1" dirty="0" smtClean="0">
                <a:solidFill>
                  <a:srgbClr val="002060"/>
                </a:solidFill>
                <a:latin typeface="Bahnschrift Light Condensed" panose="020B0502040204020203" pitchFamily="34" charset="0"/>
              </a:rPr>
              <a:t>GOVERNMENT OFFICIALS</a:t>
            </a:r>
          </a:p>
          <a:p>
            <a:pPr algn="ctr">
              <a:lnSpc>
                <a:spcPct val="150000"/>
              </a:lnSpc>
            </a:pPr>
            <a:r>
              <a:rPr lang="it-IT" sz="2800" b="1" dirty="0" smtClean="0">
                <a:solidFill>
                  <a:srgbClr val="002060"/>
                </a:solidFill>
                <a:latin typeface="Bahnschrift Light Condensed" panose="020B0502040204020203" pitchFamily="34" charset="0"/>
              </a:rPr>
              <a:t>POLITICAL AND LEGAL ADVISORS</a:t>
            </a:r>
          </a:p>
          <a:p>
            <a:pPr algn="ctr">
              <a:lnSpc>
                <a:spcPct val="150000"/>
              </a:lnSpc>
            </a:pPr>
            <a:r>
              <a:rPr lang="it-IT" sz="2800" b="1" dirty="0" smtClean="0">
                <a:solidFill>
                  <a:srgbClr val="002060"/>
                </a:solidFill>
                <a:latin typeface="Bahnschrift Light Condensed" panose="020B0502040204020203" pitchFamily="34" charset="0"/>
              </a:rPr>
              <a:t>INDEPENDENT INSTITUTIONS</a:t>
            </a:r>
          </a:p>
          <a:p>
            <a:pPr algn="ctr">
              <a:lnSpc>
                <a:spcPct val="150000"/>
              </a:lnSpc>
            </a:pPr>
            <a:r>
              <a:rPr lang="it-IT" sz="2800" b="1" dirty="0" smtClean="0">
                <a:solidFill>
                  <a:srgbClr val="002060"/>
                </a:solidFill>
                <a:latin typeface="Bahnschrift Light Condensed" panose="020B0502040204020203" pitchFamily="34" charset="0"/>
              </a:rPr>
              <a:t>JUDGES</a:t>
            </a:r>
          </a:p>
          <a:p>
            <a:pPr algn="ctr">
              <a:lnSpc>
                <a:spcPct val="150000"/>
              </a:lnSpc>
            </a:pPr>
            <a:r>
              <a:rPr lang="it-IT" sz="2800" b="1" dirty="0" smtClean="0">
                <a:solidFill>
                  <a:srgbClr val="002060"/>
                </a:solidFill>
                <a:latin typeface="Bahnschrift Light Condensed" panose="020B0502040204020203" pitchFamily="34" charset="0"/>
              </a:rPr>
              <a:t>REGIONAL AND LOCAL AUTHORITIES</a:t>
            </a:r>
          </a:p>
        </p:txBody>
      </p:sp>
      <p:sp>
        <p:nvSpPr>
          <p:cNvPr id="3" name="Isosceles Triangle 2"/>
          <p:cNvSpPr/>
          <p:nvPr/>
        </p:nvSpPr>
        <p:spPr>
          <a:xfrm>
            <a:off x="1994921" y="2815854"/>
            <a:ext cx="2788715" cy="3823320"/>
          </a:xfrm>
          <a:prstGeom prst="triangle">
            <a:avLst/>
          </a:prstGeom>
          <a:solidFill>
            <a:schemeClr val="accent1">
              <a:alpha val="29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p:cNvSpPr/>
          <p:nvPr/>
        </p:nvSpPr>
        <p:spPr>
          <a:xfrm rot="10800000">
            <a:off x="7579371" y="2904525"/>
            <a:ext cx="2788715" cy="3823320"/>
          </a:xfrm>
          <a:prstGeom prst="triangle">
            <a:avLst/>
          </a:prstGeom>
          <a:solidFill>
            <a:schemeClr val="accent1">
              <a:alpha val="29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583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24" grpId="0"/>
      <p:bldP spid="25" grpId="0"/>
      <p:bldP spid="3"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116419" y="563524"/>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210493"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63456"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398641"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04567"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57530"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851604"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67832"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9763348"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8195041"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663957"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114261" y="276441"/>
            <a:ext cx="584791" cy="574158"/>
          </a:xfrm>
          <a:prstGeom prst="ellipse">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564565"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2019299"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11308614"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 y="925947"/>
            <a:ext cx="12191999" cy="707886"/>
          </a:xfrm>
          <a:prstGeom prst="rect">
            <a:avLst/>
          </a:prstGeom>
          <a:noFill/>
        </p:spPr>
        <p:txBody>
          <a:bodyPr wrap="square" rtlCol="0">
            <a:spAutoFit/>
          </a:bodyPr>
          <a:lstStyle/>
          <a:p>
            <a:pPr algn="ctr"/>
            <a:r>
              <a:rPr lang="it-IT" sz="4000" b="1" dirty="0" smtClean="0">
                <a:solidFill>
                  <a:srgbClr val="002060"/>
                </a:solidFill>
                <a:latin typeface="Bahnschrift Light Condensed" panose="020B0502040204020203" pitchFamily="34" charset="0"/>
              </a:rPr>
              <a:t>TRANSPARENCY</a:t>
            </a:r>
          </a:p>
        </p:txBody>
      </p:sp>
      <p:sp>
        <p:nvSpPr>
          <p:cNvPr id="23" name="TextBox 3">
            <a:extLst>
              <a:ext uri="{FF2B5EF4-FFF2-40B4-BE49-F238E27FC236}">
                <a16:creationId xmlns:a16="http://schemas.microsoft.com/office/drawing/2014/main" id="{FAB7D81E-E417-7C4E-B414-E2291B84E136}"/>
              </a:ext>
            </a:extLst>
          </p:cNvPr>
          <p:cNvSpPr txBox="1"/>
          <p:nvPr/>
        </p:nvSpPr>
        <p:spPr>
          <a:xfrm>
            <a:off x="1" y="1704489"/>
            <a:ext cx="1219199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i="1" dirty="0" smtClean="0">
                <a:solidFill>
                  <a:srgbClr val="002060"/>
                </a:solidFill>
              </a:rPr>
              <a:t>AWARENESS ON DECISION-MAKING </a:t>
            </a:r>
            <a:r>
              <a:rPr lang="en-GB" sz="2000" b="1" i="1" dirty="0" smtClean="0">
                <a:solidFill>
                  <a:srgbClr val="C00000"/>
                </a:solidFill>
              </a:rPr>
              <a:t>+</a:t>
            </a:r>
            <a:r>
              <a:rPr lang="en-GB" sz="2000" b="1" i="1" dirty="0" smtClean="0">
                <a:solidFill>
                  <a:srgbClr val="002060"/>
                </a:solidFill>
              </a:rPr>
              <a:t> STAKEHOLDER PARTICIPATION </a:t>
            </a:r>
            <a:r>
              <a:rPr lang="en-GB" sz="2000" b="1" i="1" dirty="0" smtClean="0">
                <a:solidFill>
                  <a:srgbClr val="C00000"/>
                </a:solidFill>
              </a:rPr>
              <a:t>+</a:t>
            </a:r>
            <a:r>
              <a:rPr lang="en-GB" sz="2000" b="1" i="1" dirty="0" smtClean="0">
                <a:solidFill>
                  <a:srgbClr val="002060"/>
                </a:solidFill>
              </a:rPr>
              <a:t> PUBLIC CONFIDENCE AND OVERSIGHT</a:t>
            </a:r>
            <a:endParaRPr lang="en-US" sz="2000" b="1" i="1" dirty="0">
              <a:solidFill>
                <a:srgbClr val="002060"/>
              </a:solidFill>
            </a:endParaRPr>
          </a:p>
        </p:txBody>
      </p:sp>
      <p:sp>
        <p:nvSpPr>
          <p:cNvPr id="4" name="Vertical Scroll 3"/>
          <p:cNvSpPr/>
          <p:nvPr/>
        </p:nvSpPr>
        <p:spPr>
          <a:xfrm>
            <a:off x="1686074" y="3370997"/>
            <a:ext cx="3186177" cy="3070746"/>
          </a:xfrm>
          <a:prstGeom prst="verticalScroll">
            <a:avLst/>
          </a:prstGeom>
          <a:solidFill>
            <a:schemeClr val="accent1">
              <a:alpha val="29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ular Callout 5"/>
          <p:cNvSpPr/>
          <p:nvPr/>
        </p:nvSpPr>
        <p:spPr>
          <a:xfrm>
            <a:off x="7618623" y="3562065"/>
            <a:ext cx="3305933" cy="2688609"/>
          </a:xfrm>
          <a:prstGeom prst="wedgeRoundRectCallout">
            <a:avLst/>
          </a:prstGeom>
          <a:solidFill>
            <a:schemeClr val="accent1">
              <a:alpha val="29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312829" y="2353077"/>
            <a:ext cx="5932665" cy="769441"/>
          </a:xfrm>
          <a:prstGeom prst="rect">
            <a:avLst/>
          </a:prstGeom>
          <a:noFill/>
        </p:spPr>
        <p:txBody>
          <a:bodyPr wrap="square" rtlCol="0">
            <a:spAutoFit/>
          </a:bodyPr>
          <a:lstStyle/>
          <a:p>
            <a:pPr algn="ctr"/>
            <a:r>
              <a:rPr lang="it-IT" sz="4400" b="1" dirty="0" smtClean="0">
                <a:solidFill>
                  <a:srgbClr val="00B0F0"/>
                </a:solidFill>
                <a:latin typeface="Bahnschrift Light Condensed" panose="020B0502040204020203" pitchFamily="34" charset="0"/>
              </a:rPr>
              <a:t>LOBBYING REGISTRY</a:t>
            </a:r>
            <a:endParaRPr lang="it-IT" sz="3200" dirty="0" smtClean="0">
              <a:solidFill>
                <a:srgbClr val="00B0F0"/>
              </a:solidFill>
            </a:endParaRPr>
          </a:p>
        </p:txBody>
      </p:sp>
      <p:sp>
        <p:nvSpPr>
          <p:cNvPr id="26" name="TextBox 25"/>
          <p:cNvSpPr txBox="1"/>
          <p:nvPr/>
        </p:nvSpPr>
        <p:spPr>
          <a:xfrm>
            <a:off x="6305256" y="2353076"/>
            <a:ext cx="5932665" cy="769441"/>
          </a:xfrm>
          <a:prstGeom prst="rect">
            <a:avLst/>
          </a:prstGeom>
          <a:noFill/>
        </p:spPr>
        <p:txBody>
          <a:bodyPr wrap="square" rtlCol="0">
            <a:spAutoFit/>
          </a:bodyPr>
          <a:lstStyle/>
          <a:p>
            <a:pPr algn="ctr"/>
            <a:r>
              <a:rPr lang="it-IT" sz="4400" b="1" dirty="0" smtClean="0">
                <a:solidFill>
                  <a:srgbClr val="00B0F0"/>
                </a:solidFill>
                <a:latin typeface="Bahnschrift Light Condensed" panose="020B0502040204020203" pitchFamily="34" charset="0"/>
              </a:rPr>
              <a:t>ACCESS TO INFORMATION</a:t>
            </a:r>
            <a:endParaRPr lang="it-IT" sz="3200" dirty="0" smtClean="0">
              <a:solidFill>
                <a:srgbClr val="00B0F0"/>
              </a:solidFill>
            </a:endParaRPr>
          </a:p>
        </p:txBody>
      </p:sp>
      <p:sp>
        <p:nvSpPr>
          <p:cNvPr id="27" name="TextBox 26"/>
          <p:cNvSpPr txBox="1"/>
          <p:nvPr/>
        </p:nvSpPr>
        <p:spPr>
          <a:xfrm>
            <a:off x="539445" y="3122517"/>
            <a:ext cx="5479432" cy="3416320"/>
          </a:xfrm>
          <a:prstGeom prst="rect">
            <a:avLst/>
          </a:prstGeom>
          <a:noFill/>
        </p:spPr>
        <p:txBody>
          <a:bodyPr wrap="square" rtlCol="0">
            <a:spAutoFit/>
          </a:bodyPr>
          <a:lstStyle>
            <a:defPPr>
              <a:defRPr lang="en-US"/>
            </a:defPPr>
          </a:lstStyle>
          <a:p>
            <a:pPr algn="ctr">
              <a:lnSpc>
                <a:spcPct val="150000"/>
              </a:lnSpc>
            </a:pPr>
            <a:r>
              <a:rPr lang="it-IT" sz="2400" b="1" dirty="0" smtClean="0">
                <a:solidFill>
                  <a:srgbClr val="002060"/>
                </a:solidFill>
                <a:latin typeface="Bahnschrift Light Condensed" panose="020B0502040204020203" pitchFamily="34" charset="0"/>
              </a:rPr>
              <a:t>CONDITIONAL &amp; MANDATORY – </a:t>
            </a:r>
            <a:r>
              <a:rPr lang="it-IT" sz="2400" b="1" u="sng" dirty="0" smtClean="0">
                <a:solidFill>
                  <a:srgbClr val="002060"/>
                </a:solidFill>
                <a:latin typeface="Bahnschrift Light Condensed" panose="020B0502040204020203" pitchFamily="34" charset="0"/>
              </a:rPr>
              <a:t>FOR ALL</a:t>
            </a:r>
            <a:endParaRPr lang="it-IT" sz="2400" b="1" u="sng" dirty="0">
              <a:solidFill>
                <a:srgbClr val="002060"/>
              </a:solidFill>
              <a:latin typeface="Bahnschrift Light Condensed" panose="020B0502040204020203" pitchFamily="34" charset="0"/>
            </a:endParaRPr>
          </a:p>
          <a:p>
            <a:pPr algn="ctr">
              <a:lnSpc>
                <a:spcPct val="150000"/>
              </a:lnSpc>
            </a:pPr>
            <a:r>
              <a:rPr lang="it-IT" sz="2400" b="1" dirty="0" smtClean="0">
                <a:solidFill>
                  <a:srgbClr val="002060"/>
                </a:solidFill>
                <a:latin typeface="Bahnschrift Light Condensed" panose="020B0502040204020203" pitchFamily="34" charset="0"/>
              </a:rPr>
              <a:t>STANDARD OF QUALIFICATION (?)</a:t>
            </a:r>
          </a:p>
          <a:p>
            <a:pPr algn="ctr">
              <a:lnSpc>
                <a:spcPct val="150000"/>
              </a:lnSpc>
            </a:pPr>
            <a:r>
              <a:rPr lang="it-IT" sz="2400" b="1" dirty="0" smtClean="0">
                <a:solidFill>
                  <a:srgbClr val="002060"/>
                </a:solidFill>
                <a:latin typeface="Bahnschrift Light Condensed" panose="020B0502040204020203" pitchFamily="34" charset="0"/>
              </a:rPr>
              <a:t>TIMILY REGISTRATION AND REPORTING</a:t>
            </a:r>
          </a:p>
          <a:p>
            <a:pPr algn="ctr">
              <a:lnSpc>
                <a:spcPct val="150000"/>
              </a:lnSpc>
            </a:pPr>
            <a:r>
              <a:rPr lang="it-IT" sz="2400" b="1" dirty="0" smtClean="0">
                <a:solidFill>
                  <a:srgbClr val="002060"/>
                </a:solidFill>
                <a:latin typeface="Bahnschrift Light Condensed" panose="020B0502040204020203" pitchFamily="34" charset="0"/>
              </a:rPr>
              <a:t>COMPLETE INFORMATION </a:t>
            </a:r>
            <a:r>
              <a:rPr lang="it-IT" sz="2400" dirty="0" smtClean="0">
                <a:solidFill>
                  <a:srgbClr val="002060"/>
                </a:solidFill>
                <a:latin typeface="Bahnschrift Light Condensed" panose="020B0502040204020203" pitchFamily="34" charset="0"/>
              </a:rPr>
              <a:t>(ID, SUBJECT, BENEFICIARY, TARGET, TYPE, MATERIAL, FUNDING...)</a:t>
            </a:r>
          </a:p>
          <a:p>
            <a:pPr algn="ctr">
              <a:lnSpc>
                <a:spcPct val="150000"/>
              </a:lnSpc>
            </a:pPr>
            <a:r>
              <a:rPr lang="it-IT" sz="2400" b="1" dirty="0" smtClean="0">
                <a:solidFill>
                  <a:srgbClr val="002060"/>
                </a:solidFill>
                <a:latin typeface="Bahnschrift Light Condensed" panose="020B0502040204020203" pitchFamily="34" charset="0"/>
              </a:rPr>
              <a:t>FORMAT OF DATA</a:t>
            </a:r>
            <a:endParaRPr lang="it-IT" sz="2400" b="1" dirty="0">
              <a:solidFill>
                <a:srgbClr val="002060"/>
              </a:solidFill>
              <a:latin typeface="Bahnschrift Light Condensed" panose="020B0502040204020203" pitchFamily="34" charset="0"/>
            </a:endParaRPr>
          </a:p>
        </p:txBody>
      </p:sp>
      <p:sp>
        <p:nvSpPr>
          <p:cNvPr id="28" name="TextBox 27"/>
          <p:cNvSpPr txBox="1"/>
          <p:nvPr/>
        </p:nvSpPr>
        <p:spPr>
          <a:xfrm>
            <a:off x="6531872" y="3676515"/>
            <a:ext cx="5479432" cy="2862322"/>
          </a:xfrm>
          <a:prstGeom prst="rect">
            <a:avLst/>
          </a:prstGeom>
          <a:noFill/>
        </p:spPr>
        <p:txBody>
          <a:bodyPr wrap="square" rtlCol="0">
            <a:spAutoFit/>
          </a:bodyPr>
          <a:lstStyle>
            <a:defPPr>
              <a:defRPr lang="en-US"/>
            </a:defPPr>
          </a:lstStyle>
          <a:p>
            <a:pPr algn="ctr">
              <a:lnSpc>
                <a:spcPct val="150000"/>
              </a:lnSpc>
            </a:pPr>
            <a:r>
              <a:rPr lang="it-IT" sz="2400" b="1" dirty="0" smtClean="0">
                <a:solidFill>
                  <a:srgbClr val="002060"/>
                </a:solidFill>
                <a:latin typeface="Bahnschrift Light Condensed" panose="020B0502040204020203" pitchFamily="34" charset="0"/>
              </a:rPr>
              <a:t>INFO LAW AND FOIAs</a:t>
            </a:r>
          </a:p>
          <a:p>
            <a:pPr algn="ctr">
              <a:lnSpc>
                <a:spcPct val="150000"/>
              </a:lnSpc>
            </a:pPr>
            <a:r>
              <a:rPr lang="it-IT" sz="2400" b="1" dirty="0" smtClean="0">
                <a:solidFill>
                  <a:srgbClr val="002060"/>
                </a:solidFill>
                <a:latin typeface="Bahnschrift Light Condensed" panose="020B0502040204020203" pitchFamily="34" charset="0"/>
              </a:rPr>
              <a:t>LIMITED AND CLAR EXEPTIONS (PRIVACY)</a:t>
            </a:r>
          </a:p>
          <a:p>
            <a:pPr algn="ctr">
              <a:lnSpc>
                <a:spcPct val="150000"/>
              </a:lnSpc>
            </a:pPr>
            <a:r>
              <a:rPr lang="it-IT" sz="2400" b="1" dirty="0" smtClean="0">
                <a:solidFill>
                  <a:srgbClr val="002060"/>
                </a:solidFill>
                <a:latin typeface="Bahnschrift Light Condensed" panose="020B0502040204020203" pitchFamily="34" charset="0"/>
              </a:rPr>
              <a:t>PROACTIVE DISCLOSURE</a:t>
            </a:r>
          </a:p>
          <a:p>
            <a:pPr algn="ctr">
              <a:lnSpc>
                <a:spcPct val="150000"/>
              </a:lnSpc>
            </a:pPr>
            <a:r>
              <a:rPr lang="it-IT" sz="2400" b="1" dirty="0" smtClean="0">
                <a:solidFill>
                  <a:srgbClr val="002060"/>
                </a:solidFill>
                <a:latin typeface="Bahnschrift Light Condensed" panose="020B0502040204020203" pitchFamily="34" charset="0"/>
              </a:rPr>
              <a:t>LEGISLATIVE FOOTPRINT</a:t>
            </a:r>
          </a:p>
          <a:p>
            <a:pPr algn="ctr">
              <a:lnSpc>
                <a:spcPct val="150000"/>
              </a:lnSpc>
            </a:pPr>
            <a:endParaRPr lang="it-IT" sz="2400" b="1" dirty="0">
              <a:solidFill>
                <a:srgbClr val="002060"/>
              </a:solidFill>
              <a:latin typeface="Bahnschrift Light Condensed" panose="020B0502040204020203" pitchFamily="34" charset="0"/>
            </a:endParaRPr>
          </a:p>
        </p:txBody>
      </p:sp>
    </p:spTree>
    <p:extLst>
      <p:ext uri="{BB962C8B-B14F-4D97-AF65-F5344CB8AC3E}">
        <p14:creationId xmlns:p14="http://schemas.microsoft.com/office/powerpoint/2010/main" val="428501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1000" fill="hold"/>
                                        <p:tgtEl>
                                          <p:spTgt spid="2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animBg="1"/>
      <p:bldP spid="6" grpId="0" animBg="1"/>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116419" y="563524"/>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210493"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63456"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398641"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04567"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57530"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851604"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67832"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9763348"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8195041"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663957" y="235498"/>
            <a:ext cx="584791" cy="574158"/>
          </a:xfrm>
          <a:prstGeom prst="ellipse">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114261"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564565" y="235497"/>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2019299"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11308614"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 y="925947"/>
            <a:ext cx="12191999" cy="707886"/>
          </a:xfrm>
          <a:prstGeom prst="rect">
            <a:avLst/>
          </a:prstGeom>
          <a:noFill/>
        </p:spPr>
        <p:txBody>
          <a:bodyPr wrap="square" rtlCol="0">
            <a:spAutoFit/>
          </a:bodyPr>
          <a:lstStyle/>
          <a:p>
            <a:pPr algn="ctr"/>
            <a:r>
              <a:rPr lang="it-IT" sz="4000" b="1" dirty="0" smtClean="0">
                <a:solidFill>
                  <a:srgbClr val="002060"/>
                </a:solidFill>
                <a:latin typeface="Bahnschrift Light Condensed" panose="020B0502040204020203" pitchFamily="34" charset="0"/>
              </a:rPr>
              <a:t>INTEGRITY</a:t>
            </a:r>
          </a:p>
        </p:txBody>
      </p:sp>
      <p:sp>
        <p:nvSpPr>
          <p:cNvPr id="23" name="TextBox 3">
            <a:extLst>
              <a:ext uri="{FF2B5EF4-FFF2-40B4-BE49-F238E27FC236}">
                <a16:creationId xmlns:a16="http://schemas.microsoft.com/office/drawing/2014/main" id="{FAB7D81E-E417-7C4E-B414-E2291B84E136}"/>
              </a:ext>
            </a:extLst>
          </p:cNvPr>
          <p:cNvSpPr txBox="1"/>
          <p:nvPr/>
        </p:nvSpPr>
        <p:spPr>
          <a:xfrm>
            <a:off x="1" y="1704489"/>
            <a:ext cx="1219199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i="1" dirty="0" smtClean="0">
                <a:solidFill>
                  <a:srgbClr val="002060"/>
                </a:solidFill>
              </a:rPr>
              <a:t>FOSTER A CULTURE </a:t>
            </a:r>
            <a:r>
              <a:rPr lang="en-GB" sz="2000" b="1" i="1" dirty="0" smtClean="0">
                <a:solidFill>
                  <a:srgbClr val="C00000"/>
                </a:solidFill>
              </a:rPr>
              <a:t>+</a:t>
            </a:r>
            <a:r>
              <a:rPr lang="en-GB" sz="2000" b="1" i="1" dirty="0" smtClean="0">
                <a:solidFill>
                  <a:srgbClr val="002060"/>
                </a:solidFill>
              </a:rPr>
              <a:t> CLEAR STANDARDS OF BEHAVIOUR </a:t>
            </a:r>
            <a:r>
              <a:rPr lang="en-GB" sz="2000" b="1" i="1" dirty="0" smtClean="0">
                <a:solidFill>
                  <a:srgbClr val="C00000"/>
                </a:solidFill>
              </a:rPr>
              <a:t>+</a:t>
            </a:r>
            <a:r>
              <a:rPr lang="en-GB" sz="2000" b="1" i="1" dirty="0" smtClean="0">
                <a:solidFill>
                  <a:srgbClr val="002060"/>
                </a:solidFill>
              </a:rPr>
              <a:t> PROFESSIONALISM</a:t>
            </a:r>
            <a:endParaRPr lang="en-US" sz="2000" b="1" i="1" dirty="0">
              <a:solidFill>
                <a:srgbClr val="002060"/>
              </a:solidFill>
            </a:endParaRPr>
          </a:p>
        </p:txBody>
      </p:sp>
      <p:sp>
        <p:nvSpPr>
          <p:cNvPr id="2" name="Flowchart: Internal Storage 1"/>
          <p:cNvSpPr/>
          <p:nvPr/>
        </p:nvSpPr>
        <p:spPr>
          <a:xfrm>
            <a:off x="1907213" y="3375257"/>
            <a:ext cx="2352455" cy="3015915"/>
          </a:xfrm>
          <a:prstGeom prst="flowChartInternalStorage">
            <a:avLst/>
          </a:prstGeom>
          <a:solidFill>
            <a:schemeClr val="accent1">
              <a:alpha val="29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7784231" y="3375257"/>
            <a:ext cx="2762947" cy="3010963"/>
            <a:chOff x="7784233" y="3283086"/>
            <a:chExt cx="2762947" cy="3010963"/>
          </a:xfrm>
        </p:grpSpPr>
        <p:sp>
          <p:nvSpPr>
            <p:cNvPr id="3" name="Flowchart: Or 2"/>
            <p:cNvSpPr/>
            <p:nvPr/>
          </p:nvSpPr>
          <p:spPr>
            <a:xfrm>
              <a:off x="7906983" y="3497178"/>
              <a:ext cx="2517448" cy="2582779"/>
            </a:xfrm>
            <a:prstGeom prst="flowChartOr">
              <a:avLst/>
            </a:prstGeom>
            <a:solidFill>
              <a:schemeClr val="accent1">
                <a:alpha val="29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urved Down Arrow 3"/>
            <p:cNvSpPr/>
            <p:nvPr/>
          </p:nvSpPr>
          <p:spPr>
            <a:xfrm>
              <a:off x="7784233" y="3283086"/>
              <a:ext cx="2762947" cy="731520"/>
            </a:xfrm>
            <a:prstGeom prst="curvedDownArrow">
              <a:avLst/>
            </a:prstGeom>
            <a:solidFill>
              <a:schemeClr val="accent1">
                <a:alpha val="29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urved Down Arrow 23"/>
            <p:cNvSpPr/>
            <p:nvPr/>
          </p:nvSpPr>
          <p:spPr>
            <a:xfrm rot="10800000">
              <a:off x="7784233" y="5562529"/>
              <a:ext cx="2762947" cy="731520"/>
            </a:xfrm>
            <a:prstGeom prst="curvedDownArrow">
              <a:avLst/>
            </a:prstGeom>
            <a:solidFill>
              <a:schemeClr val="accent1">
                <a:alpha val="29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TextBox 24"/>
          <p:cNvSpPr txBox="1"/>
          <p:nvPr/>
        </p:nvSpPr>
        <p:spPr>
          <a:xfrm>
            <a:off x="117109" y="2294601"/>
            <a:ext cx="5932665" cy="769441"/>
          </a:xfrm>
          <a:prstGeom prst="rect">
            <a:avLst/>
          </a:prstGeom>
          <a:noFill/>
        </p:spPr>
        <p:txBody>
          <a:bodyPr wrap="square" rtlCol="0">
            <a:spAutoFit/>
          </a:bodyPr>
          <a:lstStyle/>
          <a:p>
            <a:pPr algn="ctr"/>
            <a:r>
              <a:rPr lang="it-IT" sz="4400" b="1" dirty="0" smtClean="0">
                <a:solidFill>
                  <a:srgbClr val="00B0F0"/>
                </a:solidFill>
                <a:latin typeface="Bahnschrift Light Condensed" panose="020B0502040204020203" pitchFamily="34" charset="0"/>
              </a:rPr>
              <a:t>CODE OF CONDUCT</a:t>
            </a:r>
            <a:endParaRPr lang="it-IT" sz="3200" dirty="0" smtClean="0">
              <a:solidFill>
                <a:srgbClr val="00B0F0"/>
              </a:solidFill>
            </a:endParaRPr>
          </a:p>
        </p:txBody>
      </p:sp>
      <p:sp>
        <p:nvSpPr>
          <p:cNvPr id="26" name="TextBox 25"/>
          <p:cNvSpPr txBox="1"/>
          <p:nvPr/>
        </p:nvSpPr>
        <p:spPr>
          <a:xfrm>
            <a:off x="6199373" y="2322603"/>
            <a:ext cx="5932665" cy="769441"/>
          </a:xfrm>
          <a:prstGeom prst="rect">
            <a:avLst/>
          </a:prstGeom>
          <a:noFill/>
        </p:spPr>
        <p:txBody>
          <a:bodyPr wrap="square" rtlCol="0">
            <a:spAutoFit/>
          </a:bodyPr>
          <a:lstStyle/>
          <a:p>
            <a:pPr algn="ctr"/>
            <a:r>
              <a:rPr lang="it-IT" sz="4400" b="1" dirty="0" smtClean="0">
                <a:solidFill>
                  <a:srgbClr val="00B0F0"/>
                </a:solidFill>
                <a:latin typeface="Bahnschrift Light Condensed" panose="020B0502040204020203" pitchFamily="34" charset="0"/>
              </a:rPr>
              <a:t>REVOLVING DOORS</a:t>
            </a:r>
            <a:endParaRPr lang="it-IT" sz="3200" dirty="0" smtClean="0">
              <a:solidFill>
                <a:srgbClr val="00B0F0"/>
              </a:solidFill>
            </a:endParaRPr>
          </a:p>
        </p:txBody>
      </p:sp>
      <p:sp>
        <p:nvSpPr>
          <p:cNvPr id="27" name="TextBox 26"/>
          <p:cNvSpPr txBox="1"/>
          <p:nvPr/>
        </p:nvSpPr>
        <p:spPr>
          <a:xfrm>
            <a:off x="343724" y="3254044"/>
            <a:ext cx="5479432" cy="3323987"/>
          </a:xfrm>
          <a:prstGeom prst="rect">
            <a:avLst/>
          </a:prstGeom>
          <a:noFill/>
        </p:spPr>
        <p:txBody>
          <a:bodyPr wrap="square" rtlCol="0">
            <a:spAutoFit/>
          </a:bodyPr>
          <a:lstStyle>
            <a:defPPr>
              <a:defRPr lang="en-US"/>
            </a:defPPr>
          </a:lstStyle>
          <a:p>
            <a:pPr algn="ctr">
              <a:lnSpc>
                <a:spcPct val="150000"/>
              </a:lnSpc>
            </a:pPr>
            <a:r>
              <a:rPr lang="it-IT" sz="2800" b="1" dirty="0" smtClean="0">
                <a:solidFill>
                  <a:srgbClr val="002060"/>
                </a:solidFill>
                <a:latin typeface="Bahnschrift Light Condensed" panose="020B0502040204020203" pitchFamily="34" charset="0"/>
              </a:rPr>
              <a:t>CODE OF CONDUCT FOR MPs</a:t>
            </a:r>
          </a:p>
          <a:p>
            <a:pPr algn="ctr">
              <a:lnSpc>
                <a:spcPct val="150000"/>
              </a:lnSpc>
            </a:pPr>
            <a:r>
              <a:rPr lang="it-IT" sz="2800" b="1" dirty="0" smtClean="0">
                <a:solidFill>
                  <a:srgbClr val="002060"/>
                </a:solidFill>
                <a:latin typeface="Bahnschrift Light Condensed" panose="020B0502040204020203" pitchFamily="34" charset="0"/>
              </a:rPr>
              <a:t>PROFESSIONAL CODE FOR LOBBYSTS</a:t>
            </a:r>
          </a:p>
          <a:p>
            <a:pPr algn="ctr">
              <a:lnSpc>
                <a:spcPct val="150000"/>
              </a:lnSpc>
            </a:pPr>
            <a:r>
              <a:rPr lang="it-IT" sz="2800" b="1" dirty="0" smtClean="0">
                <a:solidFill>
                  <a:srgbClr val="002060"/>
                </a:solidFill>
                <a:latin typeface="Bahnschrift Light Condensed" panose="020B0502040204020203" pitchFamily="34" charset="0"/>
              </a:rPr>
              <a:t>BEHAVIOURAL STANDARDS</a:t>
            </a:r>
          </a:p>
          <a:p>
            <a:pPr algn="ctr">
              <a:lnSpc>
                <a:spcPct val="150000"/>
              </a:lnSpc>
            </a:pPr>
            <a:r>
              <a:rPr lang="it-IT" sz="2800" b="1" dirty="0" smtClean="0">
                <a:solidFill>
                  <a:srgbClr val="002060"/>
                </a:solidFill>
                <a:latin typeface="Bahnschrift Light Condensed" panose="020B0502040204020203" pitchFamily="34" charset="0"/>
              </a:rPr>
              <a:t>CONFLICT OF INTERESTS</a:t>
            </a:r>
          </a:p>
          <a:p>
            <a:pPr algn="ctr">
              <a:lnSpc>
                <a:spcPct val="150000"/>
              </a:lnSpc>
            </a:pPr>
            <a:r>
              <a:rPr lang="it-IT" sz="2800" b="1" dirty="0" smtClean="0">
                <a:solidFill>
                  <a:srgbClr val="002060"/>
                </a:solidFill>
                <a:latin typeface="Bahnschrift Light Condensed" panose="020B0502040204020203" pitchFamily="34" charset="0"/>
              </a:rPr>
              <a:t>GIFTS AND HOSPITALITY</a:t>
            </a:r>
          </a:p>
        </p:txBody>
      </p:sp>
      <p:sp>
        <p:nvSpPr>
          <p:cNvPr id="28" name="TextBox 27"/>
          <p:cNvSpPr txBox="1"/>
          <p:nvPr/>
        </p:nvSpPr>
        <p:spPr>
          <a:xfrm>
            <a:off x="6413973" y="4055612"/>
            <a:ext cx="5479432" cy="1384995"/>
          </a:xfrm>
          <a:prstGeom prst="rect">
            <a:avLst/>
          </a:prstGeom>
          <a:noFill/>
        </p:spPr>
        <p:txBody>
          <a:bodyPr wrap="square" rtlCol="0">
            <a:spAutoFit/>
          </a:bodyPr>
          <a:lstStyle>
            <a:defPPr>
              <a:defRPr lang="en-US"/>
            </a:defPPr>
          </a:lstStyle>
          <a:p>
            <a:pPr algn="ctr">
              <a:lnSpc>
                <a:spcPct val="150000"/>
              </a:lnSpc>
            </a:pPr>
            <a:r>
              <a:rPr lang="it-IT" sz="2800" b="1" dirty="0" smtClean="0">
                <a:solidFill>
                  <a:srgbClr val="002060"/>
                </a:solidFill>
                <a:latin typeface="Bahnschrift Light Condensed" panose="020B0502040204020203" pitchFamily="34" charset="0"/>
              </a:rPr>
              <a:t>POST – ‘COOLING OFF PERIOD’</a:t>
            </a:r>
          </a:p>
          <a:p>
            <a:pPr algn="ctr">
              <a:lnSpc>
                <a:spcPct val="150000"/>
              </a:lnSpc>
            </a:pPr>
            <a:r>
              <a:rPr lang="it-IT" sz="2800" b="1" dirty="0" smtClean="0">
                <a:solidFill>
                  <a:srgbClr val="002060"/>
                </a:solidFill>
                <a:latin typeface="Bahnschrift Light Condensed" panose="020B0502040204020203" pitchFamily="34" charset="0"/>
              </a:rPr>
              <a:t>PRE – CONFLICT OF INTEREST VETTING</a:t>
            </a:r>
          </a:p>
        </p:txBody>
      </p:sp>
    </p:spTree>
    <p:extLst>
      <p:ext uri="{BB962C8B-B14F-4D97-AF65-F5344CB8AC3E}">
        <p14:creationId xmlns:p14="http://schemas.microsoft.com/office/powerpoint/2010/main" val="64963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1000"/>
                                        <p:tgtEl>
                                          <p:spTgt spid="28"/>
                                        </p:tgtEl>
                                      </p:cBhvr>
                                    </p:animEffect>
                                    <p:anim calcmode="lin" valueType="num">
                                      <p:cBhvr>
                                        <p:cTn id="46" dur="1000" fill="hold"/>
                                        <p:tgtEl>
                                          <p:spTgt spid="28"/>
                                        </p:tgtEl>
                                        <p:attrNameLst>
                                          <p:attrName>ppt_x</p:attrName>
                                        </p:attrNameLst>
                                      </p:cBhvr>
                                      <p:tavLst>
                                        <p:tav tm="0">
                                          <p:val>
                                            <p:strVal val="#ppt_x"/>
                                          </p:val>
                                        </p:tav>
                                        <p:tav tm="100000">
                                          <p:val>
                                            <p:strVal val="#ppt_x"/>
                                          </p:val>
                                        </p:tav>
                                      </p:tavLst>
                                    </p:anim>
                                    <p:anim calcmode="lin" valueType="num">
                                      <p:cBhvr>
                                        <p:cTn id="4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animBg="1"/>
      <p:bldP spid="25" grpId="0"/>
      <p:bldP spid="26"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426055" y="2698070"/>
            <a:ext cx="5479432" cy="3970318"/>
          </a:xfrm>
          <a:prstGeom prst="rect">
            <a:avLst/>
          </a:prstGeom>
          <a:noFill/>
        </p:spPr>
        <p:txBody>
          <a:bodyPr wrap="square" rtlCol="0">
            <a:spAutoFit/>
          </a:bodyPr>
          <a:lstStyle>
            <a:defPPr>
              <a:defRPr lang="en-US"/>
            </a:defPPr>
          </a:lstStyle>
          <a:p>
            <a:pPr algn="ctr">
              <a:lnSpc>
                <a:spcPct val="150000"/>
              </a:lnSpc>
            </a:pPr>
            <a:r>
              <a:rPr lang="it-IT" sz="2800" b="1" dirty="0" smtClean="0">
                <a:solidFill>
                  <a:srgbClr val="002060"/>
                </a:solidFill>
                <a:latin typeface="Bahnschrift Light Condensed" panose="020B0502040204020203" pitchFamily="34" charset="0"/>
              </a:rPr>
              <a:t>INDEPENDENT OVERSIGHT</a:t>
            </a:r>
          </a:p>
          <a:p>
            <a:pPr algn="ctr">
              <a:lnSpc>
                <a:spcPct val="150000"/>
              </a:lnSpc>
            </a:pPr>
            <a:r>
              <a:rPr lang="it-IT" sz="2800" b="1" dirty="0" smtClean="0">
                <a:solidFill>
                  <a:srgbClr val="002060"/>
                </a:solidFill>
                <a:latin typeface="Bahnschrift Light Condensed" panose="020B0502040204020203" pitchFamily="34" charset="0"/>
              </a:rPr>
              <a:t>MANAGE REGISTRATION</a:t>
            </a:r>
          </a:p>
          <a:p>
            <a:pPr algn="ctr">
              <a:lnSpc>
                <a:spcPct val="150000"/>
              </a:lnSpc>
            </a:pPr>
            <a:r>
              <a:rPr lang="it-IT" sz="2800" b="1" dirty="0" smtClean="0">
                <a:solidFill>
                  <a:srgbClr val="002060"/>
                </a:solidFill>
                <a:latin typeface="Bahnschrift Light Condensed" panose="020B0502040204020203" pitchFamily="34" charset="0"/>
              </a:rPr>
              <a:t>INVESTIGATE CONFLICTS OF INTEREST</a:t>
            </a:r>
          </a:p>
          <a:p>
            <a:pPr algn="ctr">
              <a:lnSpc>
                <a:spcPct val="150000"/>
              </a:lnSpc>
            </a:pPr>
            <a:r>
              <a:rPr lang="it-IT" sz="2800" b="1" dirty="0" smtClean="0">
                <a:solidFill>
                  <a:srgbClr val="002060"/>
                </a:solidFill>
                <a:latin typeface="Bahnschrift Light Condensed" panose="020B0502040204020203" pitchFamily="34" charset="0"/>
              </a:rPr>
              <a:t>MONITOR COMPLIANCE </a:t>
            </a:r>
          </a:p>
          <a:p>
            <a:pPr algn="ctr">
              <a:lnSpc>
                <a:spcPct val="150000"/>
              </a:lnSpc>
            </a:pPr>
            <a:r>
              <a:rPr lang="it-IT" sz="2800" b="1" dirty="0" smtClean="0">
                <a:solidFill>
                  <a:srgbClr val="002060"/>
                </a:solidFill>
                <a:latin typeface="Bahnschrift Light Condensed" panose="020B0502040204020203" pitchFamily="34" charset="0"/>
              </a:rPr>
              <a:t>INVESTIGATE COMPLAINTS</a:t>
            </a:r>
          </a:p>
          <a:p>
            <a:pPr algn="ctr">
              <a:lnSpc>
                <a:spcPct val="150000"/>
              </a:lnSpc>
            </a:pPr>
            <a:r>
              <a:rPr lang="it-IT" sz="2800" b="1" dirty="0" smtClean="0">
                <a:solidFill>
                  <a:srgbClr val="002060"/>
                </a:solidFill>
                <a:latin typeface="Bahnschrift Light Condensed" panose="020B0502040204020203" pitchFamily="34" charset="0"/>
              </a:rPr>
              <a:t>IMPOSE SANCTIONS</a:t>
            </a:r>
            <a:endParaRPr lang="it-IT" sz="2800" b="1" dirty="0">
              <a:solidFill>
                <a:srgbClr val="002060"/>
              </a:solidFill>
              <a:latin typeface="Bahnschrift Light Condensed" panose="020B0502040204020203" pitchFamily="34" charset="0"/>
            </a:endParaRPr>
          </a:p>
        </p:txBody>
      </p:sp>
      <p:cxnSp>
        <p:nvCxnSpPr>
          <p:cNvPr id="5" name="Straight Connector 4"/>
          <p:cNvCxnSpPr/>
          <p:nvPr/>
        </p:nvCxnSpPr>
        <p:spPr>
          <a:xfrm>
            <a:off x="1116419" y="563524"/>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210493"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63456"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398641"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04567"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57530"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851604" y="563520"/>
            <a:ext cx="839972"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67832"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9763348"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8195041" y="276441"/>
            <a:ext cx="584791" cy="574158"/>
          </a:xfrm>
          <a:prstGeom prst="ellipse">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663957"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114261"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564565" y="276441"/>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2019299"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11308614" y="265803"/>
            <a:ext cx="584791" cy="57415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 y="925947"/>
            <a:ext cx="12191999" cy="707886"/>
          </a:xfrm>
          <a:prstGeom prst="rect">
            <a:avLst/>
          </a:prstGeom>
          <a:noFill/>
        </p:spPr>
        <p:txBody>
          <a:bodyPr wrap="square" rtlCol="0">
            <a:spAutoFit/>
          </a:bodyPr>
          <a:lstStyle/>
          <a:p>
            <a:pPr algn="ctr"/>
            <a:r>
              <a:rPr lang="it-IT" sz="4000" b="1" dirty="0" smtClean="0">
                <a:solidFill>
                  <a:srgbClr val="002060"/>
                </a:solidFill>
                <a:latin typeface="Bahnschrift Light Condensed" panose="020B0502040204020203" pitchFamily="34" charset="0"/>
              </a:rPr>
              <a:t>AWARENESS AND SANCTIONS</a:t>
            </a:r>
          </a:p>
        </p:txBody>
      </p:sp>
      <p:sp>
        <p:nvSpPr>
          <p:cNvPr id="2" name="Donut 1"/>
          <p:cNvSpPr/>
          <p:nvPr/>
        </p:nvSpPr>
        <p:spPr>
          <a:xfrm>
            <a:off x="1410408" y="2881724"/>
            <a:ext cx="3594281" cy="3603010"/>
          </a:xfrm>
          <a:prstGeom prst="donut">
            <a:avLst>
              <a:gd name="adj" fmla="val 11924"/>
            </a:avLst>
          </a:prstGeom>
          <a:solidFill>
            <a:schemeClr val="accent1">
              <a:alpha val="29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quot;No&quot; Symbol 2"/>
          <p:cNvSpPr/>
          <p:nvPr/>
        </p:nvSpPr>
        <p:spPr>
          <a:xfrm>
            <a:off x="7357442" y="2881725"/>
            <a:ext cx="3616657" cy="3603009"/>
          </a:xfrm>
          <a:prstGeom prst="noSmoking">
            <a:avLst>
              <a:gd name="adj" fmla="val 11825"/>
            </a:avLst>
          </a:prstGeom>
          <a:solidFill>
            <a:schemeClr val="accent1">
              <a:alpha val="29000"/>
            </a:schemeClr>
          </a:solidFill>
          <a:ln>
            <a:solidFill>
              <a:schemeClr val="accent1">
                <a:shade val="50000"/>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467832" y="3127383"/>
            <a:ext cx="5479432" cy="2677656"/>
          </a:xfrm>
          <a:prstGeom prst="rect">
            <a:avLst/>
          </a:prstGeom>
          <a:noFill/>
        </p:spPr>
        <p:txBody>
          <a:bodyPr wrap="square" rtlCol="0">
            <a:spAutoFit/>
          </a:bodyPr>
          <a:lstStyle>
            <a:defPPr>
              <a:defRPr lang="en-US"/>
            </a:defPPr>
          </a:lstStyle>
          <a:p>
            <a:pPr algn="ctr">
              <a:lnSpc>
                <a:spcPct val="150000"/>
              </a:lnSpc>
            </a:pPr>
            <a:r>
              <a:rPr lang="it-IT" sz="2800" b="1" dirty="0" smtClean="0">
                <a:solidFill>
                  <a:srgbClr val="002060"/>
                </a:solidFill>
                <a:latin typeface="Bahnschrift Light Condensed" panose="020B0502040204020203" pitchFamily="34" charset="0"/>
              </a:rPr>
              <a:t>ADVISORY BODY</a:t>
            </a:r>
          </a:p>
          <a:p>
            <a:pPr algn="ctr">
              <a:lnSpc>
                <a:spcPct val="150000"/>
              </a:lnSpc>
            </a:pPr>
            <a:r>
              <a:rPr lang="it-IT" sz="2800" b="1" dirty="0" smtClean="0">
                <a:solidFill>
                  <a:srgbClr val="002060"/>
                </a:solidFill>
                <a:latin typeface="Bahnschrift Light Condensed" panose="020B0502040204020203" pitchFamily="34" charset="0"/>
              </a:rPr>
              <a:t>TRAINING &amp; MATERIAL</a:t>
            </a:r>
          </a:p>
          <a:p>
            <a:pPr algn="ctr">
              <a:lnSpc>
                <a:spcPct val="150000"/>
              </a:lnSpc>
            </a:pPr>
            <a:r>
              <a:rPr lang="it-IT" sz="2800" b="1" dirty="0" smtClean="0">
                <a:solidFill>
                  <a:srgbClr val="002060"/>
                </a:solidFill>
                <a:latin typeface="Bahnschrift Light Condensed" panose="020B0502040204020203" pitchFamily="34" charset="0"/>
              </a:rPr>
              <a:t>RAISE AWARENESS AMONG PUBLIC</a:t>
            </a:r>
          </a:p>
          <a:p>
            <a:pPr algn="ctr">
              <a:lnSpc>
                <a:spcPct val="150000"/>
              </a:lnSpc>
            </a:pPr>
            <a:r>
              <a:rPr lang="it-IT" sz="2800" b="1" dirty="0" smtClean="0">
                <a:solidFill>
                  <a:srgbClr val="002060"/>
                </a:solidFill>
                <a:latin typeface="Bahnschrift Light Condensed" panose="020B0502040204020203" pitchFamily="34" charset="0"/>
              </a:rPr>
              <a:t>PROMOTE GOOD PRACTISES</a:t>
            </a:r>
          </a:p>
        </p:txBody>
      </p:sp>
      <p:sp>
        <p:nvSpPr>
          <p:cNvPr id="25" name="TextBox 24"/>
          <p:cNvSpPr txBox="1"/>
          <p:nvPr/>
        </p:nvSpPr>
        <p:spPr>
          <a:xfrm>
            <a:off x="241215" y="1997483"/>
            <a:ext cx="5932665" cy="769441"/>
          </a:xfrm>
          <a:prstGeom prst="rect">
            <a:avLst/>
          </a:prstGeom>
          <a:noFill/>
        </p:spPr>
        <p:txBody>
          <a:bodyPr wrap="square" rtlCol="0">
            <a:spAutoFit/>
          </a:bodyPr>
          <a:lstStyle/>
          <a:p>
            <a:pPr algn="ctr"/>
            <a:r>
              <a:rPr lang="it-IT" sz="4400" b="1" dirty="0" smtClean="0">
                <a:solidFill>
                  <a:srgbClr val="00B0F0"/>
                </a:solidFill>
                <a:latin typeface="Bahnschrift Light Condensed" panose="020B0502040204020203" pitchFamily="34" charset="0"/>
              </a:rPr>
              <a:t>AWARENESS</a:t>
            </a:r>
            <a:endParaRPr lang="it-IT" sz="3200" dirty="0" smtClean="0">
              <a:solidFill>
                <a:srgbClr val="00B0F0"/>
              </a:solidFill>
            </a:endParaRPr>
          </a:p>
        </p:txBody>
      </p:sp>
      <p:sp>
        <p:nvSpPr>
          <p:cNvPr id="26" name="TextBox 25"/>
          <p:cNvSpPr txBox="1"/>
          <p:nvPr/>
        </p:nvSpPr>
        <p:spPr>
          <a:xfrm>
            <a:off x="6199437" y="2020456"/>
            <a:ext cx="5932665" cy="769441"/>
          </a:xfrm>
          <a:prstGeom prst="rect">
            <a:avLst/>
          </a:prstGeom>
          <a:noFill/>
        </p:spPr>
        <p:txBody>
          <a:bodyPr wrap="square" rtlCol="0">
            <a:spAutoFit/>
          </a:bodyPr>
          <a:lstStyle/>
          <a:p>
            <a:pPr algn="ctr"/>
            <a:r>
              <a:rPr lang="it-IT" sz="4400" b="1" dirty="0" smtClean="0">
                <a:solidFill>
                  <a:srgbClr val="00B0F0"/>
                </a:solidFill>
                <a:latin typeface="Bahnschrift Light Condensed" panose="020B0502040204020203" pitchFamily="34" charset="0"/>
              </a:rPr>
              <a:t>SANCTIONS</a:t>
            </a:r>
            <a:endParaRPr lang="it-IT" sz="3200" dirty="0" smtClean="0">
              <a:solidFill>
                <a:srgbClr val="00B0F0"/>
              </a:solidFill>
            </a:endParaRPr>
          </a:p>
        </p:txBody>
      </p:sp>
    </p:spTree>
    <p:extLst>
      <p:ext uri="{BB962C8B-B14F-4D97-AF65-F5344CB8AC3E}">
        <p14:creationId xmlns:p14="http://schemas.microsoft.com/office/powerpoint/2010/main" val="408439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animBg="1"/>
      <p:bldP spid="3" grpId="0" animBg="1"/>
      <p:bldP spid="24" grpId="0"/>
      <p:bldP spid="25"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4942</TotalTime>
  <Words>598</Words>
  <Application>Microsoft Office PowerPoint</Application>
  <PresentationFormat>Widescreen</PresentationFormat>
  <Paragraphs>133</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Bahnschrift Light Condensed</vt:lpstr>
      <vt:lpstr>Calibri</vt:lpstr>
      <vt:lpstr>Calibri Light</vt:lpstr>
      <vt:lpstr>Office Theme</vt:lpstr>
      <vt:lpstr>Lobbying A Framework for Regulation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Jacopo Leone Mac Donald</dc:creator>
  <cp:lastModifiedBy>Inese Silabriede</cp:lastModifiedBy>
  <cp:revision>197</cp:revision>
  <cp:lastPrinted>2019-10-25T11:56:18Z</cp:lastPrinted>
  <dcterms:created xsi:type="dcterms:W3CDTF">2015-10-20T08:03:21Z</dcterms:created>
  <dcterms:modified xsi:type="dcterms:W3CDTF">2019-10-25T11:57:55Z</dcterms:modified>
</cp:coreProperties>
</file>